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16" r:id="rId1"/>
  </p:sldMasterIdLst>
  <p:notesMasterIdLst>
    <p:notesMasterId r:id="rId26"/>
  </p:notesMasterIdLst>
  <p:sldIdLst>
    <p:sldId id="273" r:id="rId2"/>
    <p:sldId id="274" r:id="rId3"/>
    <p:sldId id="275" r:id="rId4"/>
    <p:sldId id="276" r:id="rId5"/>
    <p:sldId id="278" r:id="rId6"/>
    <p:sldId id="268" r:id="rId7"/>
    <p:sldId id="269" r:id="rId8"/>
    <p:sldId id="270" r:id="rId9"/>
    <p:sldId id="271" r:id="rId10"/>
    <p:sldId id="258" r:id="rId11"/>
    <p:sldId id="260" r:id="rId12"/>
    <p:sldId id="261" r:id="rId13"/>
    <p:sldId id="262" r:id="rId14"/>
    <p:sldId id="279" r:id="rId15"/>
    <p:sldId id="280" r:id="rId16"/>
    <p:sldId id="281" r:id="rId17"/>
    <p:sldId id="282" r:id="rId18"/>
    <p:sldId id="284" r:id="rId19"/>
    <p:sldId id="285" r:id="rId20"/>
    <p:sldId id="286" r:id="rId21"/>
    <p:sldId id="291" r:id="rId22"/>
    <p:sldId id="292" r:id="rId23"/>
    <p:sldId id="293" r:id="rId24"/>
    <p:sldId id="294"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32" autoAdjust="0"/>
    <p:restoredTop sz="73607" autoAdjust="0"/>
  </p:normalViewPr>
  <p:slideViewPr>
    <p:cSldViewPr>
      <p:cViewPr varScale="1">
        <p:scale>
          <a:sx n="65" d="100"/>
          <a:sy n="65" d="100"/>
        </p:scale>
        <p:origin x="8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9F7505-9D82-47BC-94D0-F7B55400312A}" type="datetimeFigureOut">
              <a:rPr lang="en-US" smtClean="0"/>
              <a:t>3/28/2014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A56470-62BC-40ED-AD45-A462155F0510}" type="slidenum">
              <a:rPr lang="en-US" smtClean="0"/>
              <a:t>‹#›</a:t>
            </a:fld>
            <a:endParaRPr lang="en-US"/>
          </a:p>
        </p:txBody>
      </p:sp>
    </p:spTree>
    <p:extLst>
      <p:ext uri="{BB962C8B-B14F-4D97-AF65-F5344CB8AC3E}">
        <p14:creationId xmlns:p14="http://schemas.microsoft.com/office/powerpoint/2010/main" val="120042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p>
          <a:p>
            <a:endParaRPr lang="en-US" baseline="0" dirty="0" smtClean="0"/>
          </a:p>
          <a:p>
            <a:r>
              <a:rPr lang="en-US" baseline="0" dirty="0" smtClean="0"/>
              <a:t>Template to have in </a:t>
            </a:r>
            <a:r>
              <a:rPr lang="en-US" baseline="0" smtClean="0"/>
              <a:t>place </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a:t>
            </a:fld>
            <a:endParaRPr lang="en-US"/>
          </a:p>
        </p:txBody>
      </p:sp>
    </p:spTree>
    <p:extLst>
      <p:ext uri="{BB962C8B-B14F-4D97-AF65-F5344CB8AC3E}">
        <p14:creationId xmlns:p14="http://schemas.microsoft.com/office/powerpoint/2010/main" val="841650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Lecturing</a:t>
            </a:r>
            <a:r>
              <a:rPr lang="en-US" sz="1200" b="0" i="0" kern="1200" baseline="0" dirty="0" smtClean="0">
                <a:solidFill>
                  <a:schemeClr val="tx1"/>
                </a:solidFill>
                <a:effectLst/>
                <a:latin typeface="+mn-lt"/>
                <a:ea typeface="+mn-ea"/>
                <a:cs typeface="+mn-cs"/>
              </a:rPr>
              <a:t> in the class will be held to a minimum, focus will be emphasized on students growth and relevancy as it relates to Interviewing and Resume Writing.  Students will post sample resumes and the other group members will be required to provide feedback on the resume using a collaborative setting.  Sample interview questions will be posted, students will respond to the questions with their answers.  All group members will discuss these questions and provide feedback.  The purpose of the collaboration is to ask questions and help each other relate their military skills and experiences to the resume and interviews.  </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As instructors, we will supply expectations and show what meaningful feedback is, and what is not meaningful feedback.  Instructors will act in the role as facilitators and keep conversations on track.</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Weeks</a:t>
            </a:r>
            <a:r>
              <a:rPr lang="en-US" sz="1200" b="0" i="0" kern="1200" baseline="0" dirty="0" smtClean="0">
                <a:solidFill>
                  <a:schemeClr val="tx1"/>
                </a:solidFill>
                <a:effectLst/>
                <a:latin typeface="+mn-lt"/>
                <a:ea typeface="+mn-ea"/>
                <a:cs typeface="+mn-cs"/>
              </a:rPr>
              <a:t> Comments:</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Since the goal of the course is show transitioning military members how their training translates to the civilian job market and two of the objectives of the course relate to identifying and translate the skills in a resume as well as being able to articulate these skills in an interview; the feedback would be focused on resume building and interviewing skills.  The feedback would need to be constructive in nature and stay relevant to the objectives.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According to Hall the best feedback to implement into collaborative activities should elaborative in nature so that it assists propelling the idea of the students forward in growth and relevant in nature.  If the feedback is not relevant to what the learner is doing, the likelihood of them using the feedback to get better or advance is slim and the feedback just becomes noise in the background.  Based off these statements, at the beginning of the lesson the expectation of feedback is to be discussed to include examples of useful and not useful feedback.  Activities in the class that could benefit are resume writing, introductions, and practice interviews.  These three activities focus on helping the veteran practice translating their skills into the civilian world and with the right type of feedback help them learn new ways of relating skills or remind them of skills they have forgotten about.</a:t>
            </a:r>
          </a:p>
          <a:p>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10</a:t>
            </a:fld>
            <a:endParaRPr lang="en-US"/>
          </a:p>
        </p:txBody>
      </p:sp>
    </p:spTree>
    <p:extLst>
      <p:ext uri="{BB962C8B-B14F-4D97-AF65-F5344CB8AC3E}">
        <p14:creationId xmlns:p14="http://schemas.microsoft.com/office/powerpoint/2010/main" val="13668665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Common</a:t>
            </a:r>
            <a:r>
              <a:rPr lang="en-US" sz="1200" b="0" i="0" kern="1200" baseline="0" dirty="0" smtClean="0">
                <a:solidFill>
                  <a:schemeClr val="tx1"/>
                </a:solidFill>
                <a:effectLst/>
                <a:latin typeface="+mn-lt"/>
                <a:ea typeface="+mn-ea"/>
                <a:cs typeface="+mn-cs"/>
              </a:rPr>
              <a:t> scenario for class / collaboration:</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Welcome the students (Motivates)</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Cover the schedule for the day (Structure)</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Lecture if any to include good points for questions (Structure)</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Guest Speakers</a:t>
            </a:r>
            <a:r>
              <a:rPr lang="en-US" sz="1200" b="0" i="0" kern="1200" baseline="0" dirty="0" smtClean="0">
                <a:solidFill>
                  <a:schemeClr val="tx1"/>
                </a:solidFill>
                <a:effectLst/>
                <a:latin typeface="+mn-lt"/>
                <a:ea typeface="+mn-ea"/>
                <a:cs typeface="+mn-cs"/>
              </a:rPr>
              <a:t> (Veterans, VA Rep, etc.) </a:t>
            </a:r>
            <a:r>
              <a:rPr lang="en-US" sz="1200" b="0" i="0" kern="1200" dirty="0" smtClean="0">
                <a:solidFill>
                  <a:schemeClr val="tx1"/>
                </a:solidFill>
                <a:effectLst/>
                <a:latin typeface="+mn-lt"/>
                <a:ea typeface="+mn-ea"/>
                <a:cs typeface="+mn-cs"/>
              </a:rPr>
              <a:t>(Motivates)</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Activities to include what to look for and how to give proper feedback (Adaptability)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Class / Collaboration allows for</a:t>
            </a:r>
            <a:r>
              <a:rPr lang="en-US" sz="1200" b="0" i="0" kern="1200" baseline="0" dirty="0" smtClean="0">
                <a:solidFill>
                  <a:schemeClr val="tx1"/>
                </a:solidFill>
                <a:effectLst/>
                <a:latin typeface="+mn-lt"/>
                <a:ea typeface="+mn-ea"/>
                <a:cs typeface="+mn-cs"/>
              </a:rPr>
              <a:t> flexibility of the above items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effectLst/>
                <a:latin typeface="+mn-lt"/>
                <a:ea typeface="+mn-ea"/>
                <a:cs typeface="+mn-cs"/>
              </a:rPr>
              <a:t>Roles - </a:t>
            </a:r>
            <a:r>
              <a:rPr lang="en-US" sz="1200" b="0" i="0" kern="1200" dirty="0" smtClean="0">
                <a:solidFill>
                  <a:schemeClr val="tx1"/>
                </a:solidFill>
                <a:effectLst/>
                <a:latin typeface="+mn-lt"/>
                <a:ea typeface="+mn-ea"/>
                <a:cs typeface="+mn-cs"/>
              </a:rPr>
              <a:t>Roles and expectations are established early and are clearly defined.  Roles would be broken out into the helper and learner roles.  We will</a:t>
            </a:r>
            <a:r>
              <a:rPr lang="en-US" sz="1200" b="0" i="0" kern="1200" baseline="0" dirty="0" smtClean="0">
                <a:solidFill>
                  <a:schemeClr val="tx1"/>
                </a:solidFill>
                <a:effectLst/>
                <a:latin typeface="+mn-lt"/>
                <a:ea typeface="+mn-ea"/>
                <a:cs typeface="+mn-cs"/>
              </a:rPr>
              <a:t> focus on the </a:t>
            </a:r>
            <a:r>
              <a:rPr lang="en-US" sz="1200" b="0" i="0" kern="1200" dirty="0" smtClean="0">
                <a:solidFill>
                  <a:schemeClr val="tx1"/>
                </a:solidFill>
                <a:effectLst/>
                <a:latin typeface="+mn-lt"/>
                <a:ea typeface="+mn-ea"/>
                <a:cs typeface="+mn-cs"/>
              </a:rPr>
              <a:t>individuals that have had success in their resume writing or interview skills.</a:t>
            </a:r>
            <a:r>
              <a:rPr lang="en-US" sz="1200" b="0" i="0" kern="1200" baseline="0" dirty="0" smtClean="0">
                <a:solidFill>
                  <a:schemeClr val="tx1"/>
                </a:solidFill>
                <a:effectLst/>
                <a:latin typeface="+mn-lt"/>
                <a:ea typeface="+mn-ea"/>
                <a:cs typeface="+mn-cs"/>
              </a:rPr>
              <a:t>  These individuals </a:t>
            </a:r>
            <a:r>
              <a:rPr lang="en-US" sz="1200" b="0" i="0" kern="1200" dirty="0" smtClean="0">
                <a:solidFill>
                  <a:schemeClr val="tx1"/>
                </a:solidFill>
                <a:effectLst/>
                <a:latin typeface="+mn-lt"/>
                <a:ea typeface="+mn-ea"/>
                <a:cs typeface="+mn-cs"/>
              </a:rPr>
              <a:t>would be able to help those that are not quite as advanced in those areas.  These roles will be interchangeable in the sense that the helper in interview skills may be the learner in resume writing.  These roles would serve to strengthen a weak area among the students.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Weeks</a:t>
            </a:r>
            <a:r>
              <a:rPr lang="en-US" sz="1200" b="0" i="0" kern="1200" baseline="0" dirty="0" smtClean="0">
                <a:solidFill>
                  <a:schemeClr val="tx1"/>
                </a:solidFill>
                <a:effectLst/>
                <a:latin typeface="+mn-lt"/>
                <a:ea typeface="+mn-ea"/>
                <a:cs typeface="+mn-cs"/>
              </a:rPr>
              <a:t> Comments:</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goal to shoot for in regards to structure is to be sufficient to fan the flame for collaboration while not having so much structure that it becomes artificial.  Scripts if used correctly appear to be great tools for instruction.  They can help minimize the energy it takes to coordinate group efforts and also motivate by showing the light at the end of the tunnel.  Macro-scripts seem to be the best for use because they allow flexibility and adaptability the micro-scripts do not. </a:t>
            </a:r>
          </a:p>
          <a:p>
            <a:r>
              <a:rPr lang="en-US" sz="1200" b="0" i="0" kern="1200" dirty="0" smtClean="0">
                <a:solidFill>
                  <a:schemeClr val="tx1"/>
                </a:solidFill>
                <a:effectLst/>
                <a:latin typeface="+mn-lt"/>
                <a:ea typeface="+mn-ea"/>
                <a:cs typeface="+mn-cs"/>
              </a:rPr>
              <a:t>The</a:t>
            </a:r>
            <a:r>
              <a:rPr lang="en-US" sz="1200" b="0" i="0" kern="1200" baseline="0" dirty="0" smtClean="0">
                <a:solidFill>
                  <a:schemeClr val="tx1"/>
                </a:solidFill>
                <a:effectLst/>
                <a:latin typeface="+mn-lt"/>
                <a:ea typeface="+mn-ea"/>
                <a:cs typeface="+mn-cs"/>
              </a:rPr>
              <a:t> general idea for the macro-script would be as follows:</a:t>
            </a:r>
            <a:r>
              <a:rPr lang="en-US" dirty="0" smtClean="0"/>
              <a:t/>
            </a:r>
            <a:br>
              <a:rPr lang="en-US" dirty="0" smtClean="0"/>
            </a:br>
            <a:r>
              <a:rPr lang="en-US" sz="1200" b="0" i="0" kern="1200" dirty="0" smtClean="0">
                <a:solidFill>
                  <a:schemeClr val="tx1"/>
                </a:solidFill>
                <a:effectLst/>
                <a:latin typeface="+mn-lt"/>
                <a:ea typeface="+mn-ea"/>
                <a:cs typeface="+mn-cs"/>
              </a:rPr>
              <a:t>1)Welcome the students (Motivates)</a:t>
            </a:r>
            <a:r>
              <a:rPr lang="en-US" dirty="0" smtClean="0"/>
              <a:t/>
            </a:r>
            <a:br>
              <a:rPr lang="en-US" dirty="0" smtClean="0"/>
            </a:br>
            <a:r>
              <a:rPr lang="en-US" sz="1200" b="0" i="0" kern="1200" dirty="0" smtClean="0">
                <a:solidFill>
                  <a:schemeClr val="tx1"/>
                </a:solidFill>
                <a:effectLst/>
                <a:latin typeface="+mn-lt"/>
                <a:ea typeface="+mn-ea"/>
                <a:cs typeface="+mn-cs"/>
              </a:rPr>
              <a:t>2)Cover the schedule for the day (Structure)</a:t>
            </a:r>
            <a:r>
              <a:rPr lang="en-US" dirty="0" smtClean="0"/>
              <a:t/>
            </a:r>
            <a:br>
              <a:rPr lang="en-US" dirty="0" smtClean="0"/>
            </a:br>
            <a:r>
              <a:rPr lang="en-US" sz="1200" b="0" i="0" kern="1200" dirty="0" smtClean="0">
                <a:solidFill>
                  <a:schemeClr val="tx1"/>
                </a:solidFill>
                <a:effectLst/>
                <a:latin typeface="+mn-lt"/>
                <a:ea typeface="+mn-ea"/>
                <a:cs typeface="+mn-cs"/>
              </a:rPr>
              <a:t>3)Lecture if any to include good points for questions (Structure)</a:t>
            </a:r>
            <a:r>
              <a:rPr lang="en-US" dirty="0" smtClean="0"/>
              <a:t/>
            </a:r>
            <a:br>
              <a:rPr lang="en-US" dirty="0" smtClean="0"/>
            </a:br>
            <a:r>
              <a:rPr lang="en-US" sz="1200" b="0" i="0" kern="1200" dirty="0" smtClean="0">
                <a:solidFill>
                  <a:schemeClr val="tx1"/>
                </a:solidFill>
                <a:effectLst/>
                <a:latin typeface="+mn-lt"/>
                <a:ea typeface="+mn-ea"/>
                <a:cs typeface="+mn-cs"/>
              </a:rPr>
              <a:t>4)Guest Speakers (Veterans, VA Rep, etc.) (Motivates)</a:t>
            </a:r>
            <a:r>
              <a:rPr lang="en-US" dirty="0" smtClean="0"/>
              <a:t/>
            </a:r>
            <a:br>
              <a:rPr lang="en-US" dirty="0" smtClean="0"/>
            </a:br>
            <a:r>
              <a:rPr lang="en-US" sz="1200" b="0" i="0" kern="1200" dirty="0" smtClean="0">
                <a:solidFill>
                  <a:schemeClr val="tx1"/>
                </a:solidFill>
                <a:effectLst/>
                <a:latin typeface="+mn-lt"/>
                <a:ea typeface="+mn-ea"/>
                <a:cs typeface="+mn-cs"/>
              </a:rPr>
              <a:t>5)Activities to include what to look for and how to give proper feedback (Adaptability)</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Roles and expectations would be established early and would be clearly defined.  Roles would be broken out into either the helper and learner or master apprentice roles.  By using individual that have had success in their resume writing or interview skills, they would be able to help those that are not quite as advanced in those areas.  These roles also could be interchangeable in the sense that the master or helper in interview skills would be the learner or apprentice in resume writing.  These roles could serve to strengthen a weak area among the students.</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11</a:t>
            </a:fld>
            <a:endParaRPr lang="en-US"/>
          </a:p>
        </p:txBody>
      </p:sp>
    </p:spTree>
    <p:extLst>
      <p:ext uri="{BB962C8B-B14F-4D97-AF65-F5344CB8AC3E}">
        <p14:creationId xmlns:p14="http://schemas.microsoft.com/office/powerpoint/2010/main" val="37339818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We</a:t>
            </a:r>
            <a:r>
              <a:rPr lang="en-US" sz="1200" b="0" i="0" kern="1200" baseline="0" dirty="0" smtClean="0">
                <a:solidFill>
                  <a:schemeClr val="tx1"/>
                </a:solidFill>
                <a:effectLst/>
                <a:latin typeface="+mn-lt"/>
                <a:ea typeface="+mn-ea"/>
                <a:cs typeface="+mn-cs"/>
              </a:rPr>
              <a:t> will use both group compositions during the training.  Homogeneous (smaller groups) will be used for those having similar skills and experiences.  (example, Army Combat versus Navy Nuclear Submarines).  This allows for the homogenous groups to share their skills and experiences to the specific job classifications.  We will also use the Heterogeneous Grouping (larger group) to identify the wider, broader areas, such as supervision, training, and general military.</a:t>
            </a: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Weeks</a:t>
            </a:r>
            <a:r>
              <a:rPr lang="en-US" sz="1200" b="0" i="0" kern="1200" baseline="0" dirty="0" smtClean="0">
                <a:solidFill>
                  <a:schemeClr val="tx1"/>
                </a:solidFill>
                <a:effectLst/>
                <a:latin typeface="+mn-lt"/>
                <a:ea typeface="+mn-ea"/>
                <a:cs typeface="+mn-cs"/>
              </a:rPr>
              <a:t> Comments:</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Both of these would have some benefits in the course; by using a homogenous grouping, we would team up individuals with similar though processes and backgrounds.  Benefits would be that they could share ideas, where the bad thing is, as mentioned in roles, the group may all be suffering from lack of skills in one of the objective areas; either resume writing or interviews.  This is where a heterogeneous group could be helpful in generating new ideas and broadening the scope of the training topics.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Both heterogeneous and homogenous have advantages in our goal.  Homogenous groups of people who have the same skillset would be beneficial because of the ability to review resumes and skill lists and a student finding a skill they forgot on their own resume.  Heterogeneous have an advantage because the other peers have minimal knowledge of the skill set you are trying to explain which better practice for the civilian world.</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12</a:t>
            </a:fld>
            <a:endParaRPr lang="en-US"/>
          </a:p>
        </p:txBody>
      </p:sp>
    </p:spTree>
    <p:extLst>
      <p:ext uri="{BB962C8B-B14F-4D97-AF65-F5344CB8AC3E}">
        <p14:creationId xmlns:p14="http://schemas.microsoft.com/office/powerpoint/2010/main" val="3059420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Common grounds are imperative for the group to achieve</a:t>
            </a:r>
            <a:r>
              <a:rPr lang="en-US" sz="1200" b="0" i="0" kern="1200" baseline="0" dirty="0" smtClean="0">
                <a:solidFill>
                  <a:schemeClr val="tx1"/>
                </a:solidFill>
                <a:effectLst/>
                <a:latin typeface="+mn-lt"/>
                <a:ea typeface="+mn-ea"/>
                <a:cs typeface="+mn-cs"/>
              </a:rPr>
              <a:t> anything.  Building bonds early in the training is a must, having the participants begin with an introduction and explain their backgrounds will help create these bonds.  Military Veterans are already part of a long lasting bond of the brother and sisterhood of having served this great country.  The introductions help show how they are not alone in their plight.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effectLst/>
                <a:latin typeface="+mn-lt"/>
                <a:ea typeface="+mn-ea"/>
                <a:cs typeface="+mn-cs"/>
              </a:rPr>
              <a:t>As instructors, having the introductions and short backgrounds, help us place them in groups.  We are able to create both the homogeneous group and the heterogeneous groups.</a:t>
            </a: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Weeks</a:t>
            </a:r>
            <a:r>
              <a:rPr lang="en-US" sz="1200" b="0" i="0" kern="1200" baseline="0" dirty="0" smtClean="0">
                <a:solidFill>
                  <a:schemeClr val="tx1"/>
                </a:solidFill>
                <a:effectLst/>
                <a:latin typeface="+mn-lt"/>
                <a:ea typeface="+mn-ea"/>
                <a:cs typeface="+mn-cs"/>
              </a:rPr>
              <a:t> Comments:</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Grounding should be implemented in the lecture because of what it allows and promotes in training.  Hall states that common ground is imperative for collaborative training to achieve anything.  The class would start off in the beginning with each person introducing themselves and explain their background.  The instructor will explain the importance of the introduction in regards to how the students will be assigned to groups.  After the introduction, the tasks or objectives will integrate questions that relate what they learned to another part of their life or experiences so that the other people in their group get a better idea of the individual.</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As point out in our reading, “getting to know each other, developing a trust and belonging, and building the online community” (Dr. Hall, 2014).  Class would be similar to what we have done here in our online training, individuals would do introduction bios on themselves and explain their backgrounds.  The question to answer in the bios would be, “What part of the process, resume writing or interviewing, has worked best and which have you has struggles in?”  By asking questions like this, the group will find out they have a common bond, they are all struggling in some sense and that is what has brought them together.  This will also allow the instructor to use this information in grouping the people.</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13</a:t>
            </a:fld>
            <a:endParaRPr lang="en-US"/>
          </a:p>
        </p:txBody>
      </p:sp>
    </p:spTree>
    <p:extLst>
      <p:ext uri="{BB962C8B-B14F-4D97-AF65-F5344CB8AC3E}">
        <p14:creationId xmlns:p14="http://schemas.microsoft.com/office/powerpoint/2010/main" val="6197859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Presentation/Portfolio-</a:t>
            </a:r>
            <a:r>
              <a:rPr lang="en-US" sz="1200" b="0" i="0" kern="1200" dirty="0" smtClean="0">
                <a:solidFill>
                  <a:schemeClr val="tx1"/>
                </a:solidFill>
                <a:effectLst/>
                <a:latin typeface="+mn-lt"/>
                <a:ea typeface="+mn-ea"/>
                <a:cs typeface="+mn-cs"/>
              </a:rPr>
              <a:t> This type of question is the summation of everything prior to it.  The student will need to understand the information, be able to put the data together and generate a presentation that demonstrates what they have learned.  No other category is less constrained.  This is a good type to use in my collaborative scenario because of how it can be used as a dry run for an actual resume and interview session.</a:t>
            </a:r>
          </a:p>
          <a:p>
            <a:r>
              <a:rPr lang="en-US" sz="1200" b="0" i="1" kern="1200" dirty="0" smtClean="0">
                <a:solidFill>
                  <a:schemeClr val="tx1"/>
                </a:solidFill>
                <a:effectLst/>
                <a:latin typeface="+mn-lt"/>
                <a:ea typeface="+mn-ea"/>
                <a:cs typeface="+mn-cs"/>
              </a:rPr>
              <a:t>For your final class you will be required to write a resume and participate in an interview to demonstrate what you have learned in class.</a:t>
            </a:r>
            <a:endParaRPr lang="en-US" sz="1200" b="0" i="0" kern="1200" dirty="0" smtClean="0">
              <a:solidFill>
                <a:schemeClr val="tx1"/>
              </a:solidFill>
              <a:effectLst/>
              <a:latin typeface="+mn-lt"/>
              <a:ea typeface="+mn-ea"/>
              <a:cs typeface="+mn-cs"/>
            </a:endParaRPr>
          </a:p>
          <a:p>
            <a:endParaRPr lang="en-US" dirty="0" smtClean="0"/>
          </a:p>
          <a:p>
            <a:r>
              <a:rPr lang="en-US" sz="1200" b="1" i="1" kern="1200" dirty="0" smtClean="0">
                <a:solidFill>
                  <a:schemeClr val="tx1"/>
                </a:solidFill>
                <a:effectLst/>
                <a:latin typeface="+mn-lt"/>
                <a:ea typeface="+mn-ea"/>
                <a:cs typeface="+mn-cs"/>
              </a:rPr>
              <a:t>Presentation / Portfolio</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 love the idea of a portfolio for our course, this would be the student’s final project, a well written resume, participation in an interview and actually show their individual contributions of what they have learned over the period of the course.</a:t>
            </a:r>
          </a:p>
          <a:p>
            <a:r>
              <a:rPr lang="en-US" sz="1200" b="0" i="0" kern="1200" dirty="0" smtClean="0">
                <a:solidFill>
                  <a:schemeClr val="tx1"/>
                </a:solidFill>
                <a:effectLst/>
                <a:latin typeface="+mn-lt"/>
                <a:ea typeface="+mn-ea"/>
                <a:cs typeface="+mn-cs"/>
              </a:rPr>
              <a:t>Each individual will create a portfolio that encompasses</a:t>
            </a:r>
            <a:r>
              <a:rPr lang="en-US" sz="1200" b="0" i="0" kern="1200" baseline="0" dirty="0" smtClean="0">
                <a:solidFill>
                  <a:schemeClr val="tx1"/>
                </a:solidFill>
                <a:effectLst/>
                <a:latin typeface="+mn-lt"/>
                <a:ea typeface="+mn-ea"/>
                <a:cs typeface="+mn-cs"/>
              </a:rPr>
              <a:t> a</a:t>
            </a:r>
            <a:r>
              <a:rPr lang="en-US" sz="1200" b="0" i="0" kern="1200" dirty="0" smtClean="0">
                <a:solidFill>
                  <a:schemeClr val="tx1"/>
                </a:solidFill>
                <a:effectLst/>
                <a:latin typeface="+mn-lt"/>
                <a:ea typeface="+mn-ea"/>
                <a:cs typeface="+mn-cs"/>
              </a:rPr>
              <a:t> well written resume for each type of job they may apply for and will show results of the mock interviews that they have participated in and what corrective action they have taken.</a:t>
            </a: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14</a:t>
            </a:fld>
            <a:endParaRPr lang="en-US"/>
          </a:p>
        </p:txBody>
      </p:sp>
    </p:spTree>
    <p:extLst>
      <p:ext uri="{BB962C8B-B14F-4D97-AF65-F5344CB8AC3E}">
        <p14:creationId xmlns:p14="http://schemas.microsoft.com/office/powerpoint/2010/main" val="22951679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Construction</a:t>
            </a:r>
            <a:r>
              <a:rPr lang="en-US" sz="1200" b="0" i="0" kern="1200" dirty="0" smtClean="0">
                <a:solidFill>
                  <a:schemeClr val="tx1"/>
                </a:solidFill>
                <a:effectLst/>
                <a:latin typeface="+mn-lt"/>
                <a:ea typeface="+mn-ea"/>
                <a:cs typeface="+mn-cs"/>
              </a:rPr>
              <a:t> – I believe example 6 C would be beneficial in the course development, by having the students collaborate on building a concept map for both resume writing and interviewing, one would be able to see the flow and/or preparation it takes to get ready for each process.  The process map would be a great choice for collaboration, it will require everyone to supply input.</a:t>
            </a:r>
          </a:p>
          <a:p>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Construction Essay-</a:t>
            </a:r>
            <a:r>
              <a:rPr lang="en-US" sz="1200" b="0" i="0" kern="1200" dirty="0" smtClean="0">
                <a:solidFill>
                  <a:schemeClr val="tx1"/>
                </a:solidFill>
                <a:effectLst/>
                <a:latin typeface="+mn-lt"/>
                <a:ea typeface="+mn-ea"/>
                <a:cs typeface="+mn-cs"/>
              </a:rPr>
              <a:t> The two downsides of construction type questions are that they are more likely to be omitted by a student taking a test and they are also difficult to grade in comparison to types like True/False and multiple choice questions.  I believe the benefits if used correctly greatly outweigh the downsides.  The question is very open-ended and minimally constrained which allows the student to demonstrate all they know, and the question can be very complex if written correctly which promotes the students’ thinking capability.</a:t>
            </a:r>
          </a:p>
          <a:p>
            <a:r>
              <a:rPr lang="en-US" sz="1200" b="0" i="1" kern="1200" dirty="0" smtClean="0">
                <a:solidFill>
                  <a:schemeClr val="tx1"/>
                </a:solidFill>
                <a:effectLst/>
                <a:latin typeface="+mn-lt"/>
                <a:ea typeface="+mn-ea"/>
                <a:cs typeface="+mn-cs"/>
              </a:rPr>
              <a:t>In a short essay, explain ways to overcome the military to civilian barrier when transitioning out of your respective branch of military.</a:t>
            </a:r>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15</a:t>
            </a:fld>
            <a:endParaRPr lang="en-US"/>
          </a:p>
        </p:txBody>
      </p:sp>
    </p:spTree>
    <p:extLst>
      <p:ext uri="{BB962C8B-B14F-4D97-AF65-F5344CB8AC3E}">
        <p14:creationId xmlns:p14="http://schemas.microsoft.com/office/powerpoint/2010/main" val="1783817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Sore Finger Substitute Correction- </a:t>
            </a:r>
            <a:r>
              <a:rPr lang="en-US" sz="1200" b="0" i="0" kern="1200" dirty="0" smtClean="0">
                <a:solidFill>
                  <a:schemeClr val="tx1"/>
                </a:solidFill>
                <a:effectLst/>
                <a:latin typeface="+mn-lt"/>
                <a:ea typeface="+mn-ea"/>
                <a:cs typeface="+mn-cs"/>
              </a:rPr>
              <a:t>This question type involves determining whether the information is correct and determining what the correct replacement is if needed.  These questions are less constrained than the previous types and help demonstrate understanding beyond the standard multiple choice questions because you have to determine if the information is incorrect to begin with.  According to the table provided by </a:t>
            </a:r>
            <a:r>
              <a:rPr lang="en-US" sz="1200" b="0" i="0" kern="1200" dirty="0" err="1" smtClean="0">
                <a:solidFill>
                  <a:schemeClr val="tx1"/>
                </a:solidFill>
                <a:effectLst/>
                <a:latin typeface="+mn-lt"/>
                <a:ea typeface="+mn-ea"/>
                <a:cs typeface="+mn-cs"/>
              </a:rPr>
              <a:t>Scalise</a:t>
            </a:r>
            <a:r>
              <a:rPr lang="en-US" sz="1200" b="0" i="0" kern="1200" dirty="0" smtClean="0">
                <a:solidFill>
                  <a:schemeClr val="tx1"/>
                </a:solidFill>
                <a:effectLst/>
                <a:latin typeface="+mn-lt"/>
                <a:ea typeface="+mn-ea"/>
                <a:cs typeface="+mn-cs"/>
              </a:rPr>
              <a:t> and Gifford these questions are less complex.</a:t>
            </a:r>
          </a:p>
          <a:p>
            <a:r>
              <a:rPr lang="en-US" sz="1200" b="0" i="1" kern="1200" dirty="0" smtClean="0">
                <a:solidFill>
                  <a:schemeClr val="tx1"/>
                </a:solidFill>
                <a:effectLst/>
                <a:latin typeface="+mn-lt"/>
                <a:ea typeface="+mn-ea"/>
                <a:cs typeface="+mn-cs"/>
              </a:rPr>
              <a:t>Select the underlined word that is incorrect in this statement.</a:t>
            </a:r>
            <a:endParaRPr lang="en-US" sz="1200" b="0" i="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3200" dirty="0" smtClean="0"/>
              <a:t>The main difficulty for transitioning military personnel is the </a:t>
            </a:r>
            <a:r>
              <a:rPr lang="en-US" sz="3200" u="sng" dirty="0" smtClean="0"/>
              <a:t>linguistic barrier of skills and accomplishments</a:t>
            </a:r>
            <a:r>
              <a:rPr lang="en-US" sz="3200" dirty="0" smtClean="0"/>
              <a:t> between the military and civilian jobs.  Tools that can be used to </a:t>
            </a:r>
            <a:r>
              <a:rPr lang="en-US" sz="3200" u="sng" dirty="0" smtClean="0"/>
              <a:t>transfer</a:t>
            </a:r>
            <a:r>
              <a:rPr lang="en-US" sz="3200" dirty="0" smtClean="0"/>
              <a:t> these skills are </a:t>
            </a:r>
            <a:r>
              <a:rPr lang="en-US" sz="3200" u="sng" dirty="0" smtClean="0"/>
              <a:t>Navy COOL</a:t>
            </a:r>
            <a:r>
              <a:rPr lang="en-US" sz="3200" dirty="0" smtClean="0"/>
              <a:t>, </a:t>
            </a:r>
            <a:r>
              <a:rPr lang="en-US" sz="3200" u="sng" dirty="0" smtClean="0"/>
              <a:t>military.com skill translator</a:t>
            </a:r>
            <a:r>
              <a:rPr lang="en-US" sz="3200" dirty="0" smtClean="0"/>
              <a:t>, </a:t>
            </a:r>
            <a:r>
              <a:rPr lang="en-US" sz="3200" u="sng" dirty="0" smtClean="0"/>
              <a:t>VA for Vets</a:t>
            </a:r>
            <a:r>
              <a:rPr lang="en-US" sz="3200" dirty="0" smtClean="0"/>
              <a:t>.</a:t>
            </a:r>
            <a:endParaRPr lang="en-US" sz="3000"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16</a:t>
            </a:fld>
            <a:endParaRPr lang="en-US"/>
          </a:p>
        </p:txBody>
      </p:sp>
    </p:spTree>
    <p:extLst>
      <p:ext uri="{BB962C8B-B14F-4D97-AF65-F5344CB8AC3E}">
        <p14:creationId xmlns:p14="http://schemas.microsoft.com/office/powerpoint/2010/main" val="31543698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Substitution / Correction</a:t>
            </a:r>
            <a:r>
              <a:rPr lang="en-US" sz="1200" b="0" i="0" kern="1200" dirty="0" smtClean="0">
                <a:solidFill>
                  <a:schemeClr val="tx1"/>
                </a:solidFill>
                <a:effectLst/>
                <a:latin typeface="+mn-lt"/>
                <a:ea typeface="+mn-ea"/>
                <a:cs typeface="+mn-cs"/>
              </a:rPr>
              <a:t> – Allows for students to add different words and/or add corrections to resume bullet points.  Many time someone may have a good resume but does not have strong words to truly associate what they are trying to express.  Example: Supervised personnel.  Could be: “Managed and directed the daily activities of seven (7) mechanics.” Again, allows collaboration among group, this is where form last week reading, we could have the helper – learner in collaboration.</a:t>
            </a:r>
          </a:p>
          <a:p>
            <a:r>
              <a:rPr lang="en-US" sz="1200" b="0" i="0" kern="1200" dirty="0" smtClean="0">
                <a:solidFill>
                  <a:schemeClr val="tx1"/>
                </a:solidFill>
                <a:effectLst/>
                <a:latin typeface="+mn-lt"/>
                <a:ea typeface="+mn-ea"/>
                <a:cs typeface="+mn-cs"/>
              </a:rPr>
              <a:t>Example:  You are applying for the position of (Lead Mechanic, Supervisor) for XYZ Power Plant.  Select the best response for each position.</a:t>
            </a: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17</a:t>
            </a:fld>
            <a:endParaRPr lang="en-US"/>
          </a:p>
        </p:txBody>
      </p:sp>
    </p:spTree>
    <p:extLst>
      <p:ext uri="{BB962C8B-B14F-4D97-AF65-F5344CB8AC3E}">
        <p14:creationId xmlns:p14="http://schemas.microsoft.com/office/powerpoint/2010/main" val="5233719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18</a:t>
            </a:fld>
            <a:endParaRPr lang="en-US"/>
          </a:p>
        </p:txBody>
      </p:sp>
    </p:spTree>
    <p:extLst>
      <p:ext uri="{BB962C8B-B14F-4D97-AF65-F5344CB8AC3E}">
        <p14:creationId xmlns:p14="http://schemas.microsoft.com/office/powerpoint/2010/main" val="26708522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19</a:t>
            </a:fld>
            <a:endParaRPr lang="en-US"/>
          </a:p>
        </p:txBody>
      </p:sp>
    </p:spTree>
    <p:extLst>
      <p:ext uri="{BB962C8B-B14F-4D97-AF65-F5344CB8AC3E}">
        <p14:creationId xmlns:p14="http://schemas.microsoft.com/office/powerpoint/2010/main" val="1890011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have chosen </a:t>
            </a:r>
            <a:r>
              <a:rPr lang="en-US" sz="1200" kern="1200" dirty="0" err="1" smtClean="0">
                <a:solidFill>
                  <a:schemeClr val="tx1"/>
                </a:solidFill>
                <a:effectLst/>
                <a:latin typeface="+mn-lt"/>
                <a:ea typeface="+mn-ea"/>
                <a:cs typeface="+mn-cs"/>
              </a:rPr>
              <a:t>Wikispaces</a:t>
            </a:r>
            <a:r>
              <a:rPr lang="en-US" sz="1200" kern="1200" dirty="0" smtClean="0">
                <a:solidFill>
                  <a:schemeClr val="tx1"/>
                </a:solidFill>
                <a:effectLst/>
                <a:latin typeface="+mn-lt"/>
                <a:ea typeface="+mn-ea"/>
                <a:cs typeface="+mn-cs"/>
              </a:rPr>
              <a:t> for collaboration site.  Not only is it a free site, it gives us up to 2 GB memory.  Since our group is also new to using wiki, </a:t>
            </a:r>
            <a:r>
              <a:rPr lang="en-US" sz="1200" kern="1200" dirty="0" err="1" smtClean="0">
                <a:solidFill>
                  <a:schemeClr val="tx1"/>
                </a:solidFill>
                <a:effectLst/>
                <a:latin typeface="+mn-lt"/>
                <a:ea typeface="+mn-ea"/>
                <a:cs typeface="+mn-cs"/>
              </a:rPr>
              <a:t>wikispaces</a:t>
            </a:r>
            <a:r>
              <a:rPr lang="en-US" sz="1200" kern="1200" dirty="0" smtClean="0">
                <a:solidFill>
                  <a:schemeClr val="tx1"/>
                </a:solidFill>
                <a:effectLst/>
                <a:latin typeface="+mn-lt"/>
                <a:ea typeface="+mn-ea"/>
                <a:cs typeface="+mn-cs"/>
              </a:rPr>
              <a:t> has a pretty good tutorial to help us learn.  Our group has been able to play around some within the wiki to learn some of the functions.</a:t>
            </a: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2</a:t>
            </a:fld>
            <a:endParaRPr lang="en-US"/>
          </a:p>
        </p:txBody>
      </p:sp>
    </p:spTree>
    <p:extLst>
      <p:ext uri="{BB962C8B-B14F-4D97-AF65-F5344CB8AC3E}">
        <p14:creationId xmlns:p14="http://schemas.microsoft.com/office/powerpoint/2010/main" val="2387800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Jake Perkins and Ernie Devlin that have contributed to the site, our</a:t>
            </a:r>
            <a:r>
              <a:rPr lang="en-US" sz="1200" kern="1200" baseline="0" dirty="0" smtClean="0">
                <a:solidFill>
                  <a:schemeClr val="tx1"/>
                </a:solidFill>
                <a:effectLst/>
                <a:latin typeface="+mn-lt"/>
                <a:ea typeface="+mn-ea"/>
                <a:cs typeface="+mn-cs"/>
              </a:rPr>
              <a:t> third member dropped out from the course</a:t>
            </a:r>
            <a:r>
              <a:rPr lang="en-US" sz="1200" kern="1200" dirty="0" smtClean="0">
                <a:solidFill>
                  <a:schemeClr val="tx1"/>
                </a:solidFill>
                <a:effectLst/>
                <a:latin typeface="+mn-lt"/>
                <a:ea typeface="+mn-ea"/>
                <a:cs typeface="+mn-cs"/>
              </a:rPr>
              <a:t>.  We started off by using the Organizational Competency, using email through the college site and then trading </a:t>
            </a:r>
            <a:r>
              <a:rPr lang="en-US" sz="1200" kern="1200" dirty="0" err="1" smtClean="0">
                <a:solidFill>
                  <a:schemeClr val="tx1"/>
                </a:solidFill>
                <a:effectLst/>
                <a:latin typeface="+mn-lt"/>
                <a:ea typeface="+mn-ea"/>
                <a:cs typeface="+mn-cs"/>
              </a:rPr>
              <a:t>gmail</a:t>
            </a:r>
            <a:r>
              <a:rPr lang="en-US" sz="1200" kern="1200" dirty="0" smtClean="0">
                <a:solidFill>
                  <a:schemeClr val="tx1"/>
                </a:solidFill>
                <a:effectLst/>
                <a:latin typeface="+mn-lt"/>
                <a:ea typeface="+mn-ea"/>
                <a:cs typeface="+mn-cs"/>
              </a:rPr>
              <a:t> account information, which worked up to a point.  We have quickly learned that neither of these methods would work over the long period of this course.  </a:t>
            </a:r>
          </a:p>
          <a:p>
            <a:r>
              <a:rPr lang="en-US" sz="1200" kern="1200" dirty="0" smtClean="0">
                <a:solidFill>
                  <a:schemeClr val="tx1"/>
                </a:solidFill>
                <a:effectLst/>
                <a:latin typeface="+mn-lt"/>
                <a:ea typeface="+mn-ea"/>
                <a:cs typeface="+mn-cs"/>
              </a:rPr>
              <a:t>Ernie created a </a:t>
            </a:r>
            <a:r>
              <a:rPr lang="en-US" sz="1200" kern="1200" dirty="0" err="1" smtClean="0">
                <a:solidFill>
                  <a:schemeClr val="tx1"/>
                </a:solidFill>
                <a:effectLst/>
                <a:latin typeface="+mn-lt"/>
                <a:ea typeface="+mn-ea"/>
                <a:cs typeface="+mn-cs"/>
              </a:rPr>
              <a:t>wikispaces</a:t>
            </a:r>
            <a:r>
              <a:rPr lang="en-US" sz="1200" kern="1200" dirty="0" smtClean="0">
                <a:solidFill>
                  <a:schemeClr val="tx1"/>
                </a:solidFill>
                <a:effectLst/>
                <a:latin typeface="+mn-lt"/>
                <a:ea typeface="+mn-ea"/>
                <a:cs typeface="+mn-cs"/>
              </a:rPr>
              <a:t> account just to see how a wiki works.  He shared it with the group and received responses from Jake.  Jake has been instrumental in working inside the wiki and learning some of the functions.  Jake noted that since Ernie was the creator, he did not have any editing rights, he could only post; we believe we have that corrected by making Jake an organizer to the account.  We have not had any contact with the third member of our team.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would</a:t>
            </a:r>
            <a:r>
              <a:rPr lang="en-US" sz="1200" kern="1200" baseline="0" dirty="0" smtClean="0">
                <a:solidFill>
                  <a:schemeClr val="tx1"/>
                </a:solidFill>
                <a:effectLst/>
                <a:latin typeface="+mn-lt"/>
                <a:ea typeface="+mn-ea"/>
                <a:cs typeface="+mn-cs"/>
              </a:rPr>
              <a:t> fit the needs of the students to be able to collaborate.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3</a:t>
            </a:fld>
            <a:endParaRPr lang="en-US"/>
          </a:p>
        </p:txBody>
      </p:sp>
    </p:spTree>
    <p:extLst>
      <p:ext uri="{BB962C8B-B14F-4D97-AF65-F5344CB8AC3E}">
        <p14:creationId xmlns:p14="http://schemas.microsoft.com/office/powerpoint/2010/main" val="4285675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Jake’s interests are:</a:t>
            </a:r>
            <a:r>
              <a:rPr lang="en-US" baseline="0" dirty="0" smtClean="0"/>
              <a:t>  </a:t>
            </a:r>
            <a:r>
              <a:rPr lang="en-US" dirty="0" smtClean="0"/>
              <a:t>Education, anything from K to higher education, military, power generation and improving it in our country.  Besides that he enjoys reading and staying active.  Family takes a large portion with his wife's parents and nephew also living with them.</a:t>
            </a:r>
          </a:p>
          <a:p>
            <a:endParaRPr lang="en-US" dirty="0" smtClean="0"/>
          </a:p>
          <a:p>
            <a:r>
              <a:rPr lang="en-US" dirty="0" smtClean="0"/>
              <a:t>Ernie’s interest</a:t>
            </a:r>
            <a:r>
              <a:rPr lang="en-US" baseline="0" dirty="0" smtClean="0"/>
              <a:t> are:  Education, everyday we should learn something new.  Military plays a huge part in his life, very active in trying to get the word out on PTSD and the unemployment rate our returning Veterans.  Loves to travel and learn about history of our great country.  </a:t>
            </a:r>
            <a:endParaRPr lang="en-US" dirty="0" smtClean="0"/>
          </a:p>
          <a:p>
            <a:endParaRPr lang="en-US" dirty="0" smtClean="0"/>
          </a:p>
          <a:p>
            <a:r>
              <a:rPr lang="en-US" dirty="0" smtClean="0"/>
              <a:t>These</a:t>
            </a:r>
            <a:r>
              <a:rPr lang="en-US" baseline="0" dirty="0" smtClean="0"/>
              <a:t> common bonds among the developers naturally took this to our interest.  Performing initial research, we found that Veterans suffer from a larger unemployment than their civilian counter-parts.  Many factors may be associated to this: Non members of serving the military being in current hiring positions and cannot associate with military skills and experiences.</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4</a:t>
            </a:fld>
            <a:endParaRPr lang="en-US"/>
          </a:p>
        </p:txBody>
      </p:sp>
    </p:spTree>
    <p:extLst>
      <p:ext uri="{BB962C8B-B14F-4D97-AF65-F5344CB8AC3E}">
        <p14:creationId xmlns:p14="http://schemas.microsoft.com/office/powerpoint/2010/main" val="1223691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What do we want veterans to get out of the class?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Collaboration to</a:t>
            </a:r>
            <a:r>
              <a:rPr lang="en-US" sz="1200" b="0" i="0" kern="1200" baseline="0" dirty="0" smtClean="0">
                <a:solidFill>
                  <a:schemeClr val="tx1"/>
                </a:solidFill>
                <a:effectLst/>
                <a:latin typeface="+mn-lt"/>
                <a:ea typeface="+mn-ea"/>
                <a:cs typeface="+mn-cs"/>
              </a:rPr>
              <a:t> achieve the ability to write a s</a:t>
            </a:r>
            <a:r>
              <a:rPr lang="en-US" sz="1200" b="0" i="0" kern="1200" dirty="0" smtClean="0">
                <a:solidFill>
                  <a:schemeClr val="tx1"/>
                </a:solidFill>
                <a:effectLst/>
                <a:latin typeface="+mn-lt"/>
                <a:ea typeface="+mn-ea"/>
                <a:cs typeface="+mn-cs"/>
              </a:rPr>
              <a:t>uccessful resume.  Learn good interview skills from</a:t>
            </a:r>
            <a:r>
              <a:rPr lang="en-US" sz="1200" b="0" i="0" kern="1200" baseline="0" dirty="0" smtClean="0">
                <a:solidFill>
                  <a:schemeClr val="tx1"/>
                </a:solidFill>
                <a:effectLst/>
                <a:latin typeface="+mn-lt"/>
                <a:ea typeface="+mn-ea"/>
                <a:cs typeface="+mn-cs"/>
              </a:rPr>
              <a:t> their peers</a:t>
            </a:r>
            <a:r>
              <a:rPr lang="en-US" sz="1200" b="0" i="0" kern="1200" dirty="0" smtClean="0">
                <a:solidFill>
                  <a:schemeClr val="tx1"/>
                </a:solidFill>
                <a:effectLst/>
                <a:latin typeface="+mn-lt"/>
                <a:ea typeface="+mn-ea"/>
                <a:cs typeface="+mn-cs"/>
              </a:rPr>
              <a:t>, and to be able to translate their</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skills and experience in the military into understandable civilian terms.</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5</a:t>
            </a:fld>
            <a:endParaRPr lang="en-US"/>
          </a:p>
        </p:txBody>
      </p:sp>
    </p:spTree>
    <p:extLst>
      <p:ext uri="{BB962C8B-B14F-4D97-AF65-F5344CB8AC3E}">
        <p14:creationId xmlns:p14="http://schemas.microsoft.com/office/powerpoint/2010/main" val="1407156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two largest obstacles a transitioning military</a:t>
            </a:r>
            <a:r>
              <a:rPr lang="en-US" baseline="0" dirty="0" smtClean="0"/>
              <a:t> veteran faces when leaving the military are relating their skills to the civilian world in a resume or interview.  There are resources available that assist veterans with not only translating skills, but there are tools that will specify skills based off of their position, job, and qualifications that many veterans do not know exist.</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6</a:t>
            </a:fld>
            <a:endParaRPr lang="en-US"/>
          </a:p>
        </p:txBody>
      </p:sp>
    </p:spTree>
    <p:extLst>
      <p:ext uri="{BB962C8B-B14F-4D97-AF65-F5344CB8AC3E}">
        <p14:creationId xmlns:p14="http://schemas.microsoft.com/office/powerpoint/2010/main" val="1954972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group has been broken into</a:t>
            </a:r>
            <a:r>
              <a:rPr lang="en-US" baseline="0" dirty="0" smtClean="0"/>
              <a:t> two groups.  Returning Veterans under the Age of 35 show a higher unemployment rate compared to the national average, whereas Veterans over the age of 35 show lower than the national average (</a:t>
            </a:r>
            <a:r>
              <a:rPr lang="en-US" baseline="0" dirty="0" err="1" smtClean="0"/>
              <a:t>Maffucci</a:t>
            </a:r>
            <a:r>
              <a:rPr lang="en-US" baseline="0" dirty="0" smtClean="0"/>
              <a:t>, 2013).  By comparing overall unemployment rates (Pre and Post 9/11) and combined age groups is misleading to the actual crisis we have among the younger troops (18-24), which has an unemployment rate almost double that of the national average (Tarantino, 2013).</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7</a:t>
            </a:fld>
            <a:endParaRPr lang="en-US"/>
          </a:p>
        </p:txBody>
      </p:sp>
    </p:spTree>
    <p:extLst>
      <p:ext uri="{BB962C8B-B14F-4D97-AF65-F5344CB8AC3E}">
        <p14:creationId xmlns:p14="http://schemas.microsoft.com/office/powerpoint/2010/main" val="1074338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a:t>
            </a:r>
            <a:r>
              <a:rPr lang="en-US" baseline="0" dirty="0" smtClean="0"/>
              <a:t> of the major concerns currently is that this is the first generation of business leaders that did not serve in the military.  Having never served, they have the challenge of recognizing what skills, training, and experience a Veteran has (Tarantino, 2013).  A majority of Veterans state that they see it as a challenge to match their skills and experience to current civilian job market (Pearl, 2013).</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8</a:t>
            </a:fld>
            <a:endParaRPr lang="en-US"/>
          </a:p>
        </p:txBody>
      </p:sp>
    </p:spTree>
    <p:extLst>
      <p:ext uri="{BB962C8B-B14F-4D97-AF65-F5344CB8AC3E}">
        <p14:creationId xmlns:p14="http://schemas.microsoft.com/office/powerpoint/2010/main" val="1069938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Older</a:t>
            </a:r>
            <a:r>
              <a:rPr lang="en-US" baseline="0" dirty="0" smtClean="0"/>
              <a:t> Veterans leaving the military have the advantage of working through the trades.  Many started off as trainees, progressed to the technician ranks, up through senior technicians, and for some, on to a supervisory role (Tarantino, 2013).</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9</a:t>
            </a:fld>
            <a:endParaRPr lang="en-US"/>
          </a:p>
        </p:txBody>
      </p:sp>
    </p:spTree>
    <p:extLst>
      <p:ext uri="{BB962C8B-B14F-4D97-AF65-F5344CB8AC3E}">
        <p14:creationId xmlns:p14="http://schemas.microsoft.com/office/powerpoint/2010/main" val="2124589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965076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364613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95B990E-B90A-4463-8F51-5406F313E947}"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31403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187641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248397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37651961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3501710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4135668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4085177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687542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353766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8CB66F9-45AD-4D03-ADB0-B800FC7479F9}" type="datetimeFigureOut">
              <a:rPr lang="en-US" smtClean="0"/>
              <a:t>3/28/2014</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944812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8CB66F9-45AD-4D03-ADB0-B800FC7479F9}" type="datetimeFigureOut">
              <a:rPr lang="en-US" smtClean="0"/>
              <a:t>3/28/2014</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345836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CB66F9-45AD-4D03-ADB0-B800FC7479F9}" type="datetimeFigureOut">
              <a:rPr lang="en-US" smtClean="0"/>
              <a:t>3/28/2014</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40353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773731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3047488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78CB66F9-45AD-4D03-ADB0-B800FC7479F9}" type="datetimeFigureOut">
              <a:rPr lang="en-US" smtClean="0"/>
              <a:t>3/28/2014</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195B990E-B90A-4463-8F51-5406F313E947}" type="slidenum">
              <a:rPr lang="en-US" smtClean="0"/>
              <a:t>‹#›</a:t>
            </a:fld>
            <a:endParaRPr lang="en-US"/>
          </a:p>
        </p:txBody>
      </p:sp>
    </p:spTree>
    <p:extLst>
      <p:ext uri="{BB962C8B-B14F-4D97-AF65-F5344CB8AC3E}">
        <p14:creationId xmlns:p14="http://schemas.microsoft.com/office/powerpoint/2010/main" val="3470215229"/>
      </p:ext>
    </p:extLst>
  </p:cSld>
  <p:clrMap bg1="lt1" tx1="dk1" bg2="lt2" tx2="dk2" accent1="accent1" accent2="accent2" accent3="accent3" accent4="accent4" accent5="accent5" accent6="accent6" hlink="hlink" folHlink="folHlink"/>
  <p:sldLayoutIdLst>
    <p:sldLayoutId id="2147484417" r:id="rId1"/>
    <p:sldLayoutId id="2147484418" r:id="rId2"/>
    <p:sldLayoutId id="2147484419" r:id="rId3"/>
    <p:sldLayoutId id="2147484420" r:id="rId4"/>
    <p:sldLayoutId id="2147484421" r:id="rId5"/>
    <p:sldLayoutId id="2147484422" r:id="rId6"/>
    <p:sldLayoutId id="2147484423" r:id="rId7"/>
    <p:sldLayoutId id="2147484424" r:id="rId8"/>
    <p:sldLayoutId id="2147484425" r:id="rId9"/>
    <p:sldLayoutId id="2147484426" r:id="rId10"/>
    <p:sldLayoutId id="2147484427" r:id="rId11"/>
    <p:sldLayoutId id="2147484428" r:id="rId12"/>
    <p:sldLayoutId id="2147484429" r:id="rId13"/>
    <p:sldLayoutId id="2147484430" r:id="rId14"/>
    <p:sldLayoutId id="2147484431" r:id="rId15"/>
    <p:sldLayoutId id="214748443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irrodl.org/index.php/irrodl/article/view/675/1271"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iava.org/blog/year-end-review-post-911-veteran-"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youtube.com/watch?v=TYorsmUcs5U"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nation.time.com/2013/03/22/the-ground-truth-about-veterans-" TargetMode="External"/><Relationship Id="rId4" Type="http://schemas.openxmlformats.org/officeDocument/2006/relationships/hyperlink" Target="http://ejournals.bc.edu/ojs/index.php/jtla/article/view/1653/14"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1400" dirty="0"/>
              <a:t>Running </a:t>
            </a:r>
            <a:r>
              <a:rPr lang="en-US" sz="1400" dirty="0" smtClean="0"/>
              <a:t>head: COLLABORATION IN THE VIRTUAL CLASSROOM</a:t>
            </a:r>
            <a:endParaRPr lang="en-US" sz="1400" dirty="0"/>
          </a:p>
        </p:txBody>
      </p:sp>
      <p:sp>
        <p:nvSpPr>
          <p:cNvPr id="3" name="Content Placeholder 2"/>
          <p:cNvSpPr>
            <a:spLocks noGrp="1"/>
          </p:cNvSpPr>
          <p:nvPr>
            <p:ph idx="1"/>
          </p:nvPr>
        </p:nvSpPr>
        <p:spPr>
          <a:xfrm>
            <a:off x="457200" y="1828800"/>
            <a:ext cx="8229600" cy="4297363"/>
          </a:xfrm>
        </p:spPr>
        <p:txBody>
          <a:bodyPr/>
          <a:lstStyle/>
          <a:p>
            <a:pPr marL="0" indent="0" algn="ctr">
              <a:buNone/>
            </a:pPr>
            <a:endParaRPr lang="en-US" sz="800" dirty="0" smtClean="0"/>
          </a:p>
          <a:p>
            <a:pPr marL="0" indent="0" algn="ctr">
              <a:buNone/>
            </a:pPr>
            <a:r>
              <a:rPr lang="en-US" sz="2800" dirty="0" smtClean="0"/>
              <a:t>Instructional Design</a:t>
            </a:r>
          </a:p>
          <a:p>
            <a:pPr marL="0" indent="0" algn="ctr">
              <a:buNone/>
            </a:pPr>
            <a:r>
              <a:rPr lang="en-US" sz="2800" dirty="0" smtClean="0"/>
              <a:t>EDU337 Collaboration in the Virtual Classroom</a:t>
            </a:r>
          </a:p>
          <a:p>
            <a:pPr marL="0" indent="0" algn="ctr">
              <a:buNone/>
            </a:pPr>
            <a:r>
              <a:rPr lang="en-US" sz="2800" dirty="0" smtClean="0"/>
              <a:t>Dr. Barbara Hall</a:t>
            </a:r>
          </a:p>
          <a:p>
            <a:pPr marL="0" indent="0" algn="ctr">
              <a:buNone/>
            </a:pPr>
            <a:r>
              <a:rPr lang="en-US" sz="2800" dirty="0" smtClean="0"/>
              <a:t>March 2014</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600" y="4419600"/>
            <a:ext cx="1321445" cy="1981200"/>
          </a:xfrm>
          <a:prstGeom prst="rect">
            <a:avLst/>
          </a:prstGeom>
        </p:spPr>
      </p:pic>
    </p:spTree>
    <p:extLst>
      <p:ext uri="{BB962C8B-B14F-4D97-AF65-F5344CB8AC3E}">
        <p14:creationId xmlns:p14="http://schemas.microsoft.com/office/powerpoint/2010/main" val="1614347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randombar(horizontal)">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Communication</a:t>
            </a:r>
            <a:endParaRPr lang="en-US" sz="4000" dirty="0"/>
          </a:p>
        </p:txBody>
      </p:sp>
      <p:sp>
        <p:nvSpPr>
          <p:cNvPr id="3" name="Content Placeholder 2"/>
          <p:cNvSpPr>
            <a:spLocks noGrp="1"/>
          </p:cNvSpPr>
          <p:nvPr>
            <p:ph idx="1"/>
          </p:nvPr>
        </p:nvSpPr>
        <p:spPr>
          <a:xfrm>
            <a:off x="1942415" y="1905000"/>
            <a:ext cx="6591985" cy="4006222"/>
          </a:xfrm>
        </p:spPr>
        <p:txBody>
          <a:bodyPr>
            <a:normAutofit fontScale="85000" lnSpcReduction="20000"/>
          </a:bodyPr>
          <a:lstStyle/>
          <a:p>
            <a:pPr marL="0" indent="0">
              <a:buNone/>
            </a:pPr>
            <a:r>
              <a:rPr lang="en-US" sz="2800" dirty="0" smtClean="0"/>
              <a:t>Students will collaborate and address:</a:t>
            </a:r>
          </a:p>
          <a:p>
            <a:r>
              <a:rPr lang="en-US" sz="2800" dirty="0" smtClean="0"/>
              <a:t>Elaborative </a:t>
            </a:r>
            <a:r>
              <a:rPr lang="en-US" sz="2800" dirty="0" smtClean="0"/>
              <a:t>(Constructive) Feedback</a:t>
            </a:r>
          </a:p>
          <a:p>
            <a:pPr lvl="1"/>
            <a:r>
              <a:rPr lang="en-US" sz="2400" dirty="0" smtClean="0"/>
              <a:t>Student Growth</a:t>
            </a:r>
          </a:p>
          <a:p>
            <a:pPr lvl="1"/>
            <a:r>
              <a:rPr lang="en-US" sz="2400" dirty="0" smtClean="0"/>
              <a:t>Relevancy </a:t>
            </a:r>
          </a:p>
          <a:p>
            <a:r>
              <a:rPr lang="en-US" sz="2800" dirty="0" smtClean="0"/>
              <a:t>Feedback on Interviewing Skills</a:t>
            </a:r>
          </a:p>
          <a:p>
            <a:pPr lvl="1"/>
            <a:r>
              <a:rPr lang="en-US" sz="2400" dirty="0" smtClean="0"/>
              <a:t>Examples of Useful Feedback </a:t>
            </a:r>
          </a:p>
          <a:p>
            <a:pPr lvl="1"/>
            <a:r>
              <a:rPr lang="en-US" sz="2400" dirty="0" smtClean="0"/>
              <a:t>Examples of Not Useful Feedback</a:t>
            </a:r>
          </a:p>
          <a:p>
            <a:r>
              <a:rPr lang="en-US" sz="2800" dirty="0"/>
              <a:t>Feedback on </a:t>
            </a:r>
            <a:r>
              <a:rPr lang="en-US" sz="2800" dirty="0" smtClean="0"/>
              <a:t>Resume Building</a:t>
            </a:r>
            <a:endParaRPr lang="en-US" sz="2800" dirty="0"/>
          </a:p>
          <a:p>
            <a:pPr lvl="1"/>
            <a:r>
              <a:rPr lang="en-US" sz="2400" dirty="0"/>
              <a:t>Examples of Useful Feedback </a:t>
            </a:r>
          </a:p>
          <a:p>
            <a:pPr lvl="1"/>
            <a:r>
              <a:rPr lang="en-US" sz="2400" dirty="0"/>
              <a:t>Examples of Not Useful Feedback</a:t>
            </a:r>
          </a:p>
          <a:p>
            <a:endParaRPr lang="en-US" sz="2800" dirty="0"/>
          </a:p>
        </p:txBody>
      </p:sp>
    </p:spTree>
    <p:extLst>
      <p:ext uri="{BB962C8B-B14F-4D97-AF65-F5344CB8AC3E}">
        <p14:creationId xmlns:p14="http://schemas.microsoft.com/office/powerpoint/2010/main" val="273819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1000"/>
                                        <p:tgtEl>
                                          <p:spTgt spid="3">
                                            <p:txEl>
                                              <p:pRg st="7" end="7"/>
                                            </p:txEl>
                                          </p:spTgt>
                                        </p:tgtEl>
                                      </p:cBhvr>
                                    </p:animEffect>
                                    <p:anim calcmode="lin" valueType="num">
                                      <p:cBhvr>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fade">
                                      <p:cBhvr>
                                        <p:cTn id="53" dur="1000"/>
                                        <p:tgtEl>
                                          <p:spTgt spid="3">
                                            <p:txEl>
                                              <p:pRg st="8" end="8"/>
                                            </p:txEl>
                                          </p:spTgt>
                                        </p:tgtEl>
                                      </p:cBhvr>
                                    </p:animEffect>
                                    <p:anim calcmode="lin" valueType="num">
                                      <p:cBhvr>
                                        <p:cTn id="5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3">
                                            <p:txEl>
                                              <p:pRg st="9" end="9"/>
                                            </p:txEl>
                                          </p:spTgt>
                                        </p:tgtEl>
                                        <p:attrNameLst>
                                          <p:attrName>style.visibility</p:attrName>
                                        </p:attrNameLst>
                                      </p:cBhvr>
                                      <p:to>
                                        <p:strVal val="visible"/>
                                      </p:to>
                                    </p:set>
                                    <p:animEffect transition="in" filter="fade">
                                      <p:cBhvr>
                                        <p:cTn id="58" dur="1000"/>
                                        <p:tgtEl>
                                          <p:spTgt spid="3">
                                            <p:txEl>
                                              <p:pRg st="9" end="9"/>
                                            </p:txEl>
                                          </p:spTgt>
                                        </p:tgtEl>
                                      </p:cBhvr>
                                    </p:animEffect>
                                    <p:anim calcmode="lin" valueType="num">
                                      <p:cBhvr>
                                        <p:cTn id="59"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0"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Structure</a:t>
            </a:r>
            <a:endParaRPr lang="en-US" sz="4000" dirty="0"/>
          </a:p>
        </p:txBody>
      </p:sp>
      <p:sp>
        <p:nvSpPr>
          <p:cNvPr id="3" name="Content Placeholder 2"/>
          <p:cNvSpPr>
            <a:spLocks noGrp="1"/>
          </p:cNvSpPr>
          <p:nvPr>
            <p:ph idx="1"/>
          </p:nvPr>
        </p:nvSpPr>
        <p:spPr/>
        <p:txBody>
          <a:bodyPr>
            <a:normAutofit fontScale="92500" lnSpcReduction="20000"/>
          </a:bodyPr>
          <a:lstStyle/>
          <a:p>
            <a:pPr marL="0" indent="0">
              <a:buNone/>
            </a:pPr>
            <a:r>
              <a:rPr lang="en-US" sz="2800" dirty="0" smtClean="0"/>
              <a:t>Course will be managed by:</a:t>
            </a:r>
          </a:p>
          <a:p>
            <a:r>
              <a:rPr lang="en-US" sz="2800" dirty="0" smtClean="0"/>
              <a:t>Macro-Script</a:t>
            </a:r>
            <a:endParaRPr lang="en-US" sz="2800" dirty="0" smtClean="0"/>
          </a:p>
          <a:p>
            <a:pPr lvl="1"/>
            <a:r>
              <a:rPr lang="en-US" sz="2400" dirty="0" smtClean="0"/>
              <a:t>Motivates Group</a:t>
            </a:r>
          </a:p>
          <a:p>
            <a:pPr lvl="1"/>
            <a:r>
              <a:rPr lang="en-US" sz="2400" dirty="0" smtClean="0"/>
              <a:t>Provides Structure</a:t>
            </a:r>
          </a:p>
          <a:p>
            <a:pPr lvl="1"/>
            <a:r>
              <a:rPr lang="en-US" sz="2400" dirty="0"/>
              <a:t>Flexibility</a:t>
            </a:r>
          </a:p>
          <a:p>
            <a:pPr lvl="1"/>
            <a:r>
              <a:rPr lang="en-US" sz="2400" dirty="0" smtClean="0"/>
              <a:t>Adaptability</a:t>
            </a:r>
          </a:p>
          <a:p>
            <a:r>
              <a:rPr lang="en-US" sz="2800" dirty="0" smtClean="0"/>
              <a:t>Roles</a:t>
            </a:r>
          </a:p>
          <a:p>
            <a:pPr lvl="1"/>
            <a:r>
              <a:rPr lang="en-US" sz="2400" dirty="0" smtClean="0"/>
              <a:t>Clearly Defined</a:t>
            </a:r>
          </a:p>
          <a:p>
            <a:pPr lvl="1"/>
            <a:r>
              <a:rPr lang="en-US" sz="2400" dirty="0" smtClean="0"/>
              <a:t>Helper / Learner Roles</a:t>
            </a:r>
          </a:p>
        </p:txBody>
      </p:sp>
    </p:spTree>
    <p:extLst>
      <p:ext uri="{BB962C8B-B14F-4D97-AF65-F5344CB8AC3E}">
        <p14:creationId xmlns:p14="http://schemas.microsoft.com/office/powerpoint/2010/main" val="90008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anim calcmode="lin" valueType="num">
                                      <p:cBhvr>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fade">
                                      <p:cBhvr>
                                        <p:cTn id="50" dur="1000"/>
                                        <p:tgtEl>
                                          <p:spTgt spid="3">
                                            <p:txEl>
                                              <p:pRg st="7" end="7"/>
                                            </p:txEl>
                                          </p:spTgt>
                                        </p:tgtEl>
                                      </p:cBhvr>
                                    </p:animEffect>
                                    <p:anim calcmode="lin" valueType="num">
                                      <p:cBhvr>
                                        <p:cTn id="5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Effect transition="in" filter="fade">
                                      <p:cBhvr>
                                        <p:cTn id="55" dur="1000"/>
                                        <p:tgtEl>
                                          <p:spTgt spid="3">
                                            <p:txEl>
                                              <p:pRg st="8" end="8"/>
                                            </p:txEl>
                                          </p:spTgt>
                                        </p:tgtEl>
                                      </p:cBhvr>
                                    </p:animEffect>
                                    <p:anim calcmode="lin" valueType="num">
                                      <p:cBhvr>
                                        <p:cTn id="5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Group Composition</a:t>
            </a:r>
            <a:endParaRPr lang="en-US" sz="4000" dirty="0"/>
          </a:p>
        </p:txBody>
      </p:sp>
      <p:sp>
        <p:nvSpPr>
          <p:cNvPr id="3" name="Content Placeholder 2"/>
          <p:cNvSpPr>
            <a:spLocks noGrp="1"/>
          </p:cNvSpPr>
          <p:nvPr>
            <p:ph idx="1"/>
          </p:nvPr>
        </p:nvSpPr>
        <p:spPr>
          <a:xfrm>
            <a:off x="1524001" y="1676400"/>
            <a:ext cx="7010400" cy="4234822"/>
          </a:xfrm>
        </p:spPr>
        <p:txBody>
          <a:bodyPr>
            <a:normAutofit fontScale="85000" lnSpcReduction="20000"/>
          </a:bodyPr>
          <a:lstStyle/>
          <a:p>
            <a:pPr marL="0" indent="0">
              <a:buNone/>
            </a:pPr>
            <a:r>
              <a:rPr lang="en-US" sz="3200" dirty="0" smtClean="0"/>
              <a:t>The types of collaborative groups are:</a:t>
            </a:r>
            <a:endParaRPr lang="en-US" sz="3200" dirty="0"/>
          </a:p>
          <a:p>
            <a:r>
              <a:rPr lang="en-US" sz="3200" dirty="0" smtClean="0"/>
              <a:t>Heterogeneous </a:t>
            </a:r>
            <a:endParaRPr lang="en-US" sz="3200" dirty="0" smtClean="0"/>
          </a:p>
          <a:p>
            <a:pPr lvl="1"/>
            <a:r>
              <a:rPr lang="en-US" sz="2800" dirty="0" smtClean="0"/>
              <a:t>Requires minimal knowledge of the skill sets</a:t>
            </a:r>
          </a:p>
          <a:p>
            <a:pPr lvl="1"/>
            <a:r>
              <a:rPr lang="en-US" sz="2800" dirty="0" smtClean="0"/>
              <a:t>Helpful in generating ideas and broadens scope</a:t>
            </a:r>
          </a:p>
          <a:p>
            <a:r>
              <a:rPr lang="en-US" sz="3200" dirty="0" smtClean="0"/>
              <a:t>Homogeneous </a:t>
            </a:r>
          </a:p>
          <a:p>
            <a:pPr lvl="1"/>
            <a:r>
              <a:rPr lang="en-US" sz="2800" dirty="0" smtClean="0"/>
              <a:t>Similar Skill Sets</a:t>
            </a:r>
          </a:p>
          <a:p>
            <a:pPr lvl="1"/>
            <a:r>
              <a:rPr lang="en-US" sz="2800" dirty="0" smtClean="0"/>
              <a:t>Similar Backgrounds</a:t>
            </a:r>
          </a:p>
          <a:p>
            <a:pPr lvl="1"/>
            <a:r>
              <a:rPr lang="en-US" sz="2800" dirty="0" smtClean="0"/>
              <a:t>Similar Experiences</a:t>
            </a:r>
          </a:p>
          <a:p>
            <a:pPr lvl="1"/>
            <a:endParaRPr lang="en-US" sz="2800" dirty="0"/>
          </a:p>
        </p:txBody>
      </p:sp>
    </p:spTree>
    <p:extLst>
      <p:ext uri="{BB962C8B-B14F-4D97-AF65-F5344CB8AC3E}">
        <p14:creationId xmlns:p14="http://schemas.microsoft.com/office/powerpoint/2010/main" val="1242064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 calcmode="lin" valueType="num">
                                      <p:cBhvr additive="base">
                                        <p:cTn id="4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Grounding</a:t>
            </a:r>
            <a:endParaRPr lang="en-US" sz="4000" dirty="0"/>
          </a:p>
        </p:txBody>
      </p:sp>
      <p:sp>
        <p:nvSpPr>
          <p:cNvPr id="3" name="Content Placeholder 2"/>
          <p:cNvSpPr>
            <a:spLocks noGrp="1"/>
          </p:cNvSpPr>
          <p:nvPr>
            <p:ph idx="1"/>
          </p:nvPr>
        </p:nvSpPr>
        <p:spPr>
          <a:xfrm>
            <a:off x="1942415" y="1752600"/>
            <a:ext cx="6591985" cy="4158622"/>
          </a:xfrm>
        </p:spPr>
        <p:txBody>
          <a:bodyPr>
            <a:normAutofit/>
          </a:bodyPr>
          <a:lstStyle/>
          <a:p>
            <a:r>
              <a:rPr lang="en-US" sz="3200" dirty="0" smtClean="0"/>
              <a:t>Common </a:t>
            </a:r>
            <a:r>
              <a:rPr lang="en-US" sz="3200" dirty="0" smtClean="0"/>
              <a:t>Ground </a:t>
            </a:r>
          </a:p>
          <a:p>
            <a:pPr lvl="1"/>
            <a:r>
              <a:rPr lang="en-US" sz="2800" dirty="0" smtClean="0"/>
              <a:t>Imperative to achieve goal</a:t>
            </a:r>
          </a:p>
          <a:p>
            <a:pPr lvl="1"/>
            <a:r>
              <a:rPr lang="en-US" sz="2800" dirty="0" smtClean="0"/>
              <a:t>Introductions and Backgrounds</a:t>
            </a:r>
          </a:p>
          <a:p>
            <a:r>
              <a:rPr lang="en-US" sz="3200" dirty="0" smtClean="0"/>
              <a:t>Common Bonds</a:t>
            </a:r>
          </a:p>
          <a:p>
            <a:pPr lvl="1"/>
            <a:r>
              <a:rPr lang="en-US" sz="2800" dirty="0" smtClean="0"/>
              <a:t>Shared Experiences </a:t>
            </a:r>
          </a:p>
          <a:p>
            <a:pPr lvl="1"/>
            <a:r>
              <a:rPr lang="en-US" sz="2800" dirty="0" smtClean="0"/>
              <a:t>Community Building</a:t>
            </a:r>
          </a:p>
          <a:p>
            <a:r>
              <a:rPr lang="en-US" sz="3200" dirty="0" smtClean="0"/>
              <a:t>Allows Grouping</a:t>
            </a:r>
          </a:p>
          <a:p>
            <a:pPr lvl="1"/>
            <a:endParaRPr lang="en-US" sz="2800" dirty="0"/>
          </a:p>
        </p:txBody>
      </p:sp>
    </p:spTree>
    <p:extLst>
      <p:ext uri="{BB962C8B-B14F-4D97-AF65-F5344CB8AC3E}">
        <p14:creationId xmlns:p14="http://schemas.microsoft.com/office/powerpoint/2010/main" val="3310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arn(inVertical)">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5" dur="500"/>
                                        <p:tgtEl>
                                          <p:spTgt spid="3">
                                            <p:txEl>
                                              <p:pRg st="4" end="4"/>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barn(inVertical)">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Questions</a:t>
            </a:r>
            <a:endParaRPr lang="en-US" sz="4000" dirty="0"/>
          </a:p>
        </p:txBody>
      </p:sp>
      <p:sp>
        <p:nvSpPr>
          <p:cNvPr id="3" name="Content Placeholder 2"/>
          <p:cNvSpPr>
            <a:spLocks noGrp="1"/>
          </p:cNvSpPr>
          <p:nvPr>
            <p:ph idx="1"/>
          </p:nvPr>
        </p:nvSpPr>
        <p:spPr>
          <a:xfrm>
            <a:off x="1942415" y="1752600"/>
            <a:ext cx="6591985" cy="4158622"/>
          </a:xfrm>
        </p:spPr>
        <p:txBody>
          <a:bodyPr>
            <a:normAutofit/>
          </a:bodyPr>
          <a:lstStyle/>
          <a:p>
            <a:pPr marL="0" indent="0">
              <a:buNone/>
            </a:pPr>
            <a:r>
              <a:rPr lang="en-US" sz="3200" b="1" dirty="0" smtClean="0"/>
              <a:t>Presentation / Portfolio</a:t>
            </a:r>
          </a:p>
          <a:p>
            <a:r>
              <a:rPr lang="en-US" sz="2800" dirty="0" smtClean="0"/>
              <a:t>	Write a Resume</a:t>
            </a:r>
          </a:p>
          <a:p>
            <a:pPr lvl="1"/>
            <a:r>
              <a:rPr lang="en-US" sz="2600" dirty="0" smtClean="0"/>
              <a:t>Understand</a:t>
            </a:r>
          </a:p>
          <a:p>
            <a:pPr lvl="1"/>
            <a:r>
              <a:rPr lang="en-US" sz="2600" dirty="0"/>
              <a:t>	</a:t>
            </a:r>
            <a:r>
              <a:rPr lang="en-US" sz="2600" dirty="0" smtClean="0"/>
              <a:t>Generate Presentation</a:t>
            </a:r>
          </a:p>
          <a:p>
            <a:r>
              <a:rPr lang="en-US" sz="2800" dirty="0" smtClean="0"/>
              <a:t>Participate in Interview</a:t>
            </a:r>
          </a:p>
          <a:p>
            <a:pPr lvl="1"/>
            <a:r>
              <a:rPr lang="en-US" sz="2600" dirty="0" smtClean="0"/>
              <a:t>Lessons Learned </a:t>
            </a:r>
          </a:p>
          <a:p>
            <a:pPr lvl="1"/>
            <a:r>
              <a:rPr lang="en-US" sz="2600" dirty="0" smtClean="0"/>
              <a:t>Corrective Actions</a:t>
            </a:r>
          </a:p>
          <a:p>
            <a:endParaRPr lang="en-US" sz="2800" dirty="0"/>
          </a:p>
        </p:txBody>
      </p:sp>
    </p:spTree>
    <p:extLst>
      <p:ext uri="{BB962C8B-B14F-4D97-AF65-F5344CB8AC3E}">
        <p14:creationId xmlns:p14="http://schemas.microsoft.com/office/powerpoint/2010/main" val="3188390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2" end="2"/>
                                            </p:txEl>
                                          </p:spTgt>
                                        </p:tgtEl>
                                      </p:cBhvr>
                                    </p:animEffect>
                                  </p:childTnLst>
                                </p:cTn>
                              </p:par>
                              <p:par>
                                <p:cTn id="24" presetID="31"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8"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9" dur="1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wipe(down)">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5" end="5"/>
                                            </p:txEl>
                                          </p:spTgt>
                                        </p:tgtEl>
                                      </p:cBhvr>
                                    </p:animEffect>
                                  </p:childTnLst>
                                </p:cTn>
                              </p:par>
                              <p:par>
                                <p:cTn id="43" presetID="31" presetClass="entr" presetSubtype="0" fill="hold"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p:cTn id="4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8"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Questions</a:t>
            </a:r>
            <a:endParaRPr lang="en-US" sz="4000" dirty="0"/>
          </a:p>
        </p:txBody>
      </p:sp>
      <p:sp>
        <p:nvSpPr>
          <p:cNvPr id="3" name="Content Placeholder 2"/>
          <p:cNvSpPr>
            <a:spLocks noGrp="1"/>
          </p:cNvSpPr>
          <p:nvPr>
            <p:ph idx="1"/>
          </p:nvPr>
        </p:nvSpPr>
        <p:spPr>
          <a:xfrm>
            <a:off x="1942415" y="1905000"/>
            <a:ext cx="6591985" cy="4006222"/>
          </a:xfrm>
        </p:spPr>
        <p:txBody>
          <a:bodyPr>
            <a:normAutofit/>
          </a:bodyPr>
          <a:lstStyle/>
          <a:p>
            <a:pPr marL="0" indent="0">
              <a:buNone/>
            </a:pPr>
            <a:r>
              <a:rPr lang="en-US" sz="3600" b="1" i="1" dirty="0" smtClean="0"/>
              <a:t>Construction</a:t>
            </a:r>
          </a:p>
          <a:p>
            <a:r>
              <a:rPr lang="en-US" sz="2800" dirty="0" smtClean="0"/>
              <a:t>Generate Conceptual Map</a:t>
            </a:r>
          </a:p>
          <a:p>
            <a:pPr lvl="1"/>
            <a:r>
              <a:rPr lang="en-US" sz="2400" dirty="0" smtClean="0"/>
              <a:t>Resume Writing </a:t>
            </a:r>
          </a:p>
          <a:p>
            <a:pPr lvl="1"/>
            <a:r>
              <a:rPr lang="en-US" sz="2400" dirty="0" smtClean="0"/>
              <a:t>Interview Techniques</a:t>
            </a:r>
          </a:p>
          <a:p>
            <a:r>
              <a:rPr lang="en-US" sz="2800" dirty="0" smtClean="0"/>
              <a:t>Essay </a:t>
            </a:r>
          </a:p>
          <a:p>
            <a:pPr lvl="1"/>
            <a:r>
              <a:rPr lang="en-US" sz="2400" dirty="0" smtClean="0"/>
              <a:t>Overcoming barriers</a:t>
            </a:r>
          </a:p>
          <a:p>
            <a:pPr lvl="1"/>
            <a:r>
              <a:rPr lang="en-US" sz="2400" dirty="0" smtClean="0"/>
              <a:t>Open-ended questions</a:t>
            </a:r>
            <a:endParaRPr lang="en-US" sz="2400" dirty="0"/>
          </a:p>
        </p:txBody>
      </p:sp>
    </p:spTree>
    <p:extLst>
      <p:ext uri="{BB962C8B-B14F-4D97-AF65-F5344CB8AC3E}">
        <p14:creationId xmlns:p14="http://schemas.microsoft.com/office/powerpoint/2010/main" val="3818312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Question’s</a:t>
            </a:r>
            <a:endParaRPr lang="en-US" sz="4000" dirty="0"/>
          </a:p>
        </p:txBody>
      </p:sp>
      <p:sp>
        <p:nvSpPr>
          <p:cNvPr id="3" name="Content Placeholder 2"/>
          <p:cNvSpPr>
            <a:spLocks noGrp="1"/>
          </p:cNvSpPr>
          <p:nvPr>
            <p:ph idx="1"/>
          </p:nvPr>
        </p:nvSpPr>
        <p:spPr>
          <a:xfrm>
            <a:off x="1371601" y="2133600"/>
            <a:ext cx="7162800" cy="3777622"/>
          </a:xfrm>
        </p:spPr>
        <p:txBody>
          <a:bodyPr>
            <a:normAutofit/>
          </a:bodyPr>
          <a:lstStyle/>
          <a:p>
            <a:pPr marL="0" indent="0">
              <a:buNone/>
            </a:pPr>
            <a:r>
              <a:rPr lang="en-US" sz="3600" b="1" i="1" dirty="0" smtClean="0"/>
              <a:t>Substitute / Correction</a:t>
            </a:r>
          </a:p>
          <a:p>
            <a:r>
              <a:rPr lang="en-US" sz="2800" dirty="0" smtClean="0"/>
              <a:t>An example would be:</a:t>
            </a:r>
          </a:p>
          <a:p>
            <a:pPr lvl="1"/>
            <a:r>
              <a:rPr lang="en-US" sz="2800" dirty="0" smtClean="0"/>
              <a:t>Select the underlined words that is incorrect.</a:t>
            </a:r>
          </a:p>
          <a:p>
            <a:pPr marL="914400" lvl="2" indent="0">
              <a:buNone/>
            </a:pPr>
            <a:r>
              <a:rPr lang="en-US" sz="2000" dirty="0"/>
              <a:t>The main difficulty for transitioning military personnel is the </a:t>
            </a:r>
            <a:r>
              <a:rPr lang="en-US" sz="2000" u="sng" dirty="0"/>
              <a:t>linguistic barrier of skills and </a:t>
            </a:r>
            <a:r>
              <a:rPr lang="en-US" sz="2000" u="sng" dirty="0" smtClean="0"/>
              <a:t>accomplishments</a:t>
            </a:r>
            <a:r>
              <a:rPr lang="en-US" sz="2000" dirty="0"/>
              <a:t> between the military and civilian jobs. </a:t>
            </a:r>
          </a:p>
        </p:txBody>
      </p:sp>
    </p:spTree>
    <p:extLst>
      <p:ext uri="{BB962C8B-B14F-4D97-AF65-F5344CB8AC3E}">
        <p14:creationId xmlns:p14="http://schemas.microsoft.com/office/powerpoint/2010/main" val="256255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Question’s</a:t>
            </a:r>
            <a:endParaRPr lang="en-US" sz="4000" dirty="0"/>
          </a:p>
        </p:txBody>
      </p:sp>
      <p:sp>
        <p:nvSpPr>
          <p:cNvPr id="3" name="Content Placeholder 2"/>
          <p:cNvSpPr>
            <a:spLocks noGrp="1"/>
          </p:cNvSpPr>
          <p:nvPr>
            <p:ph idx="1"/>
          </p:nvPr>
        </p:nvSpPr>
        <p:spPr>
          <a:xfrm>
            <a:off x="1219201" y="2133600"/>
            <a:ext cx="7315200" cy="3777622"/>
          </a:xfrm>
        </p:spPr>
        <p:txBody>
          <a:bodyPr>
            <a:normAutofit/>
          </a:bodyPr>
          <a:lstStyle/>
          <a:p>
            <a:pPr marL="0" indent="0">
              <a:buNone/>
            </a:pPr>
            <a:r>
              <a:rPr lang="en-US" sz="3600" b="1" i="1" dirty="0" smtClean="0">
                <a:solidFill>
                  <a:schemeClr val="tx1"/>
                </a:solidFill>
              </a:rPr>
              <a:t>Substitute / Correction</a:t>
            </a:r>
          </a:p>
          <a:p>
            <a:r>
              <a:rPr lang="en-US" sz="2800" dirty="0" smtClean="0">
                <a:solidFill>
                  <a:schemeClr val="tx1"/>
                </a:solidFill>
              </a:rPr>
              <a:t>Another example would be:</a:t>
            </a:r>
          </a:p>
          <a:p>
            <a:pPr lvl="1"/>
            <a:r>
              <a:rPr lang="en-US" sz="2800" dirty="0" smtClean="0">
                <a:solidFill>
                  <a:schemeClr val="tx1"/>
                </a:solidFill>
              </a:rPr>
              <a:t>Select the best response </a:t>
            </a:r>
          </a:p>
          <a:p>
            <a:pPr marL="914400" lvl="2" indent="0">
              <a:buNone/>
            </a:pPr>
            <a:r>
              <a:rPr lang="en-US" sz="2000" dirty="0" smtClean="0">
                <a:solidFill>
                  <a:schemeClr val="tx1"/>
                </a:solidFill>
              </a:rPr>
              <a:t>Managed </a:t>
            </a:r>
            <a:r>
              <a:rPr lang="en-US" sz="2000" dirty="0">
                <a:solidFill>
                  <a:schemeClr val="tx1"/>
                </a:solidFill>
              </a:rPr>
              <a:t>and directed the daily activities of seven (7) </a:t>
            </a:r>
            <a:r>
              <a:rPr lang="en-US" sz="2000" dirty="0" smtClean="0">
                <a:solidFill>
                  <a:schemeClr val="tx1"/>
                </a:solidFill>
              </a:rPr>
              <a:t>mechanics </a:t>
            </a:r>
          </a:p>
          <a:p>
            <a:pPr marL="914400" lvl="2" indent="0">
              <a:buNone/>
            </a:pPr>
            <a:r>
              <a:rPr lang="en-US" sz="2000" dirty="0" smtClean="0">
                <a:solidFill>
                  <a:schemeClr val="tx1"/>
                </a:solidFill>
              </a:rPr>
              <a:t>OR</a:t>
            </a:r>
          </a:p>
          <a:p>
            <a:pPr marL="914400" lvl="2" indent="0">
              <a:buNone/>
            </a:pPr>
            <a:r>
              <a:rPr lang="en-US" sz="2000" dirty="0" smtClean="0">
                <a:solidFill>
                  <a:schemeClr val="tx1"/>
                </a:solidFill>
              </a:rPr>
              <a:t>Supervised Personnel</a:t>
            </a:r>
            <a:endParaRPr lang="en-US" sz="2000" dirty="0">
              <a:solidFill>
                <a:schemeClr val="tx1"/>
              </a:solidFill>
            </a:endParaRPr>
          </a:p>
        </p:txBody>
      </p:sp>
    </p:spTree>
    <p:extLst>
      <p:ext uri="{BB962C8B-B14F-4D97-AF65-F5344CB8AC3E}">
        <p14:creationId xmlns:p14="http://schemas.microsoft.com/office/powerpoint/2010/main" val="3058715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5" dur="5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References</a:t>
            </a:r>
            <a:endParaRPr lang="en-US" sz="4000" dirty="0"/>
          </a:p>
        </p:txBody>
      </p:sp>
      <p:sp>
        <p:nvSpPr>
          <p:cNvPr id="3" name="Content Placeholder 2"/>
          <p:cNvSpPr>
            <a:spLocks noGrp="1"/>
          </p:cNvSpPr>
          <p:nvPr>
            <p:ph idx="1"/>
          </p:nvPr>
        </p:nvSpPr>
        <p:spPr>
          <a:xfrm>
            <a:off x="1600201" y="1600200"/>
            <a:ext cx="6934199" cy="4311022"/>
          </a:xfrm>
        </p:spPr>
        <p:txBody>
          <a:bodyPr>
            <a:noAutofit/>
          </a:bodyPr>
          <a:lstStyle/>
          <a:p>
            <a:pPr marL="0" indent="0">
              <a:lnSpc>
                <a:spcPct val="150000"/>
              </a:lnSpc>
              <a:spcBef>
                <a:spcPts val="0"/>
              </a:spcBef>
              <a:buNone/>
            </a:pPr>
            <a:r>
              <a:rPr lang="en-US" sz="1600" dirty="0" smtClean="0"/>
              <a:t>Brindley</a:t>
            </a:r>
            <a:r>
              <a:rPr lang="en-US" sz="1600" dirty="0"/>
              <a:t>, J. E., </a:t>
            </a:r>
            <a:r>
              <a:rPr lang="en-US" sz="1600" dirty="0" err="1"/>
              <a:t>Walti</a:t>
            </a:r>
            <a:r>
              <a:rPr lang="en-US" sz="1600" dirty="0"/>
              <a:t>, C., &amp; </a:t>
            </a:r>
            <a:r>
              <a:rPr lang="en-US" sz="1600" dirty="0" err="1"/>
              <a:t>Blaschke</a:t>
            </a:r>
            <a:r>
              <a:rPr lang="en-US" sz="1600" dirty="0"/>
              <a:t>, L. M. (2009). Creating </a:t>
            </a:r>
            <a:r>
              <a:rPr lang="en-US" sz="1600" dirty="0" smtClean="0"/>
              <a:t>effective 	collaborative learning </a:t>
            </a:r>
            <a:r>
              <a:rPr lang="en-US" sz="1600" dirty="0"/>
              <a:t>groups in an </a:t>
            </a:r>
            <a:r>
              <a:rPr lang="en-US" sz="1600" dirty="0" smtClean="0"/>
              <a:t>online</a:t>
            </a:r>
            <a:r>
              <a:rPr lang="en-US" sz="1600" dirty="0" smtClean="0"/>
              <a:t>	environment</a:t>
            </a:r>
            <a:r>
              <a:rPr lang="en-US" sz="1600" dirty="0"/>
              <a:t>. </a:t>
            </a:r>
            <a:r>
              <a:rPr lang="en-US" sz="1600" i="1" dirty="0"/>
              <a:t>The </a:t>
            </a:r>
            <a:r>
              <a:rPr lang="en-US" sz="1600" i="1" dirty="0" smtClean="0"/>
              <a:t>	International 	Review </a:t>
            </a:r>
            <a:r>
              <a:rPr lang="en-US" sz="1600" i="1" dirty="0"/>
              <a:t>of </a:t>
            </a:r>
            <a:r>
              <a:rPr lang="en-US" sz="1600" i="1" dirty="0" smtClean="0"/>
              <a:t>Research </a:t>
            </a:r>
            <a:r>
              <a:rPr lang="en-US" sz="1600" i="1" dirty="0"/>
              <a:t>In </a:t>
            </a:r>
            <a:r>
              <a:rPr lang="en-US" sz="1600" i="1" dirty="0" smtClean="0"/>
              <a:t>Open </a:t>
            </a:r>
            <a:r>
              <a:rPr lang="en-US" sz="1600" i="1" dirty="0"/>
              <a:t>and Distance </a:t>
            </a:r>
            <a:r>
              <a:rPr lang="en-US" sz="1600" i="1" dirty="0" smtClean="0"/>
              <a:t>	Learning</a:t>
            </a:r>
            <a:r>
              <a:rPr lang="en-US" sz="1600" i="1" dirty="0"/>
              <a:t>, 10</a:t>
            </a:r>
            <a:r>
              <a:rPr lang="en-US" sz="1600" dirty="0"/>
              <a:t>(3), </a:t>
            </a:r>
            <a:r>
              <a:rPr lang="en-US" sz="1600" dirty="0" err="1"/>
              <a:t>n.p</a:t>
            </a:r>
            <a:r>
              <a:rPr lang="en-US" sz="1600" dirty="0"/>
              <a:t>. Retrieved </a:t>
            </a:r>
            <a:r>
              <a:rPr lang="en-US" sz="1600" dirty="0" smtClean="0"/>
              <a:t>from 	</a:t>
            </a:r>
            <a:r>
              <a:rPr lang="en-US" sz="1600" u="sng" dirty="0" smtClean="0">
                <a:hlinkClick r:id="rId3"/>
              </a:rPr>
              <a:t>http</a:t>
            </a:r>
            <a:r>
              <a:rPr lang="en-US" sz="1600" u="sng" dirty="0">
                <a:hlinkClick r:id="rId3"/>
              </a:rPr>
              <a:t>://</a:t>
            </a:r>
            <a:r>
              <a:rPr lang="en-US" sz="1600" u="sng" dirty="0" smtClean="0">
                <a:hlinkClick r:id="rId3"/>
              </a:rPr>
              <a:t>www.irrodl.org/index.php/irrodl/article/view/6	75/1271</a:t>
            </a:r>
            <a:endParaRPr lang="en-US" sz="1600" dirty="0"/>
          </a:p>
          <a:p>
            <a:pPr marL="0" indent="0">
              <a:lnSpc>
                <a:spcPct val="150000"/>
              </a:lnSpc>
              <a:spcBef>
                <a:spcPts val="0"/>
              </a:spcBef>
              <a:buNone/>
            </a:pPr>
            <a:r>
              <a:rPr lang="en-US" sz="1600" dirty="0"/>
              <a:t>Hall, B. M. (in press). Designing collaborative activities to </a:t>
            </a:r>
            <a:r>
              <a:rPr lang="en-US" sz="1600" dirty="0" smtClean="0"/>
              <a:t>promote 	understanding and </a:t>
            </a:r>
            <a:r>
              <a:rPr lang="en-US" sz="1600" dirty="0"/>
              <a:t>problem solving. </a:t>
            </a:r>
            <a:r>
              <a:rPr lang="en-US" sz="1600" i="1" dirty="0"/>
              <a:t>International </a:t>
            </a:r>
            <a:r>
              <a:rPr lang="en-US" sz="1600" i="1" dirty="0" smtClean="0"/>
              <a:t>Journal </a:t>
            </a:r>
            <a:r>
              <a:rPr lang="en-US" sz="1600" i="1" dirty="0"/>
              <a:t>of </a:t>
            </a:r>
            <a:r>
              <a:rPr lang="en-US" sz="1600" i="1" dirty="0" smtClean="0"/>
              <a:t>e-	Collaboration</a:t>
            </a:r>
            <a:r>
              <a:rPr lang="en-US" sz="1600" i="1" dirty="0"/>
              <a:t>, 10</a:t>
            </a:r>
            <a:r>
              <a:rPr lang="en-US" sz="1600" dirty="0"/>
              <a:t>(2). </a:t>
            </a:r>
            <a:endParaRPr lang="en-US" sz="1600" dirty="0" smtClean="0"/>
          </a:p>
          <a:p>
            <a:pPr marL="0" indent="0">
              <a:lnSpc>
                <a:spcPct val="150000"/>
              </a:lnSpc>
              <a:spcBef>
                <a:spcPts val="0"/>
              </a:spcBef>
              <a:buNone/>
            </a:pPr>
            <a:r>
              <a:rPr lang="en-US" sz="1600" i="1" dirty="0" err="1" smtClean="0"/>
              <a:t>Maffucci</a:t>
            </a:r>
            <a:r>
              <a:rPr lang="en-US" sz="1600" i="1" dirty="0"/>
              <a:t>, Jacqueline (2013).  Year-End Review: Post 9/11 Veteran </a:t>
            </a:r>
            <a:r>
              <a:rPr lang="en-US" sz="1600" i="1" dirty="0" smtClean="0"/>
              <a:t>	unemployment </a:t>
            </a:r>
            <a:r>
              <a:rPr lang="en-US" sz="1600" i="1" dirty="0"/>
              <a:t>in 2013.  </a:t>
            </a:r>
            <a:r>
              <a:rPr lang="en-US" sz="1600" i="1" dirty="0" smtClean="0"/>
              <a:t>Retrieved </a:t>
            </a:r>
            <a:r>
              <a:rPr lang="en-US" sz="1600" i="1" dirty="0"/>
              <a:t>from </a:t>
            </a:r>
            <a:r>
              <a:rPr lang="en-US" sz="1600" i="1" dirty="0" smtClean="0"/>
              <a:t>	</a:t>
            </a:r>
            <a:r>
              <a:rPr lang="en-US" sz="1600" i="1" dirty="0" smtClean="0">
                <a:hlinkClick r:id="rId4"/>
              </a:rPr>
              <a:t>http</a:t>
            </a:r>
            <a:r>
              <a:rPr lang="en-US" sz="1600" i="1" dirty="0">
                <a:hlinkClick r:id="rId4"/>
              </a:rPr>
              <a:t>://</a:t>
            </a:r>
            <a:r>
              <a:rPr lang="en-US" sz="1600" i="1" dirty="0" smtClean="0">
                <a:hlinkClick r:id="rId4"/>
              </a:rPr>
              <a:t>iava.org/blog/year-end-	review-post-911-veteran-</a:t>
            </a:r>
            <a:r>
              <a:rPr lang="en-US" sz="1600" i="1" dirty="0" smtClean="0"/>
              <a:t>	unemployment-2013</a:t>
            </a:r>
          </a:p>
        </p:txBody>
      </p:sp>
    </p:spTree>
    <p:extLst>
      <p:ext uri="{BB962C8B-B14F-4D97-AF65-F5344CB8AC3E}">
        <p14:creationId xmlns:p14="http://schemas.microsoft.com/office/powerpoint/2010/main" val="383215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References</a:t>
            </a:r>
            <a:endParaRPr lang="en-US" sz="4000" dirty="0"/>
          </a:p>
        </p:txBody>
      </p:sp>
      <p:sp>
        <p:nvSpPr>
          <p:cNvPr id="3" name="Content Placeholder 2"/>
          <p:cNvSpPr>
            <a:spLocks noGrp="1"/>
          </p:cNvSpPr>
          <p:nvPr>
            <p:ph idx="1"/>
          </p:nvPr>
        </p:nvSpPr>
        <p:spPr>
          <a:xfrm>
            <a:off x="1600201" y="1600200"/>
            <a:ext cx="6934199" cy="4311022"/>
          </a:xfrm>
        </p:spPr>
        <p:txBody>
          <a:bodyPr>
            <a:noAutofit/>
          </a:bodyPr>
          <a:lstStyle/>
          <a:p>
            <a:pPr marL="0" indent="0">
              <a:lnSpc>
                <a:spcPct val="150000"/>
              </a:lnSpc>
              <a:spcBef>
                <a:spcPts val="0"/>
              </a:spcBef>
              <a:buNone/>
            </a:pPr>
            <a:r>
              <a:rPr lang="en-US" sz="1600" i="1" dirty="0" smtClean="0"/>
              <a:t>Pearl, Andrew (2013). Military to Civilian Transition: Transferable Skills 	in Your Resume.  Youtube.com.  Retrieved from 	</a:t>
            </a:r>
            <a:r>
              <a:rPr lang="en-US" sz="1600" i="1" dirty="0" smtClean="0">
                <a:hlinkClick r:id="rId3"/>
              </a:rPr>
              <a:t>http://www.youtube.com/watch?v=TYorsmUcs5U</a:t>
            </a:r>
            <a:endParaRPr lang="en-US" sz="1600" i="1" dirty="0" smtClean="0"/>
          </a:p>
          <a:p>
            <a:pPr marL="0" indent="0">
              <a:lnSpc>
                <a:spcPct val="150000"/>
              </a:lnSpc>
              <a:spcBef>
                <a:spcPts val="0"/>
              </a:spcBef>
              <a:buNone/>
            </a:pPr>
            <a:r>
              <a:rPr lang="en-US" sz="1600" dirty="0" err="1" smtClean="0"/>
              <a:t>Scalise</a:t>
            </a:r>
            <a:r>
              <a:rPr lang="en-US" sz="1600" dirty="0"/>
              <a:t>, K., &amp; Gifford, B. (2006). Computer-based assessment in </a:t>
            </a:r>
            <a:r>
              <a:rPr lang="en-US" sz="1600" dirty="0" smtClean="0"/>
              <a:t>e-	learning</a:t>
            </a:r>
            <a:r>
              <a:rPr lang="en-US" sz="1600" dirty="0"/>
              <a:t>: A </a:t>
            </a:r>
            <a:r>
              <a:rPr lang="en-US" sz="1600" dirty="0" smtClean="0"/>
              <a:t>framework </a:t>
            </a:r>
            <a:r>
              <a:rPr lang="en-US" sz="1600" dirty="0"/>
              <a:t>for constructing “intermediate </a:t>
            </a:r>
            <a:r>
              <a:rPr lang="en-US" sz="1600" dirty="0" smtClean="0"/>
              <a:t>	constraint</a:t>
            </a:r>
            <a:r>
              <a:rPr lang="en-US" sz="1600" dirty="0"/>
              <a:t>” questions and </a:t>
            </a:r>
            <a:r>
              <a:rPr lang="en-US" sz="1600" dirty="0" smtClean="0"/>
              <a:t>tasks for </a:t>
            </a:r>
            <a:r>
              <a:rPr lang="en-US" sz="1600" dirty="0"/>
              <a:t>technology </a:t>
            </a:r>
            <a:r>
              <a:rPr lang="en-US" sz="1600" dirty="0" smtClean="0"/>
              <a:t>	platforms</a:t>
            </a:r>
            <a:r>
              <a:rPr lang="en-US" sz="1600" dirty="0"/>
              <a:t>. </a:t>
            </a:r>
            <a:r>
              <a:rPr lang="en-US" sz="1600" i="1" dirty="0"/>
              <a:t>Journal of Technology, Learning, and </a:t>
            </a:r>
            <a:r>
              <a:rPr lang="en-US" sz="1600" i="1" dirty="0" smtClean="0"/>
              <a:t>Assessment</a:t>
            </a:r>
            <a:r>
              <a:rPr lang="en-US" sz="1600" i="1" dirty="0"/>
              <a:t>, </a:t>
            </a:r>
            <a:r>
              <a:rPr lang="en-US" sz="1600" i="1" dirty="0" smtClean="0"/>
              <a:t>	4</a:t>
            </a:r>
            <a:r>
              <a:rPr lang="en-US" sz="1600" dirty="0" smtClean="0"/>
              <a:t>(6</a:t>
            </a:r>
            <a:r>
              <a:rPr lang="en-US" sz="1600" dirty="0"/>
              <a:t>). Retrieved from </a:t>
            </a:r>
            <a:r>
              <a:rPr lang="en-US" sz="1600" dirty="0" smtClean="0"/>
              <a:t>	</a:t>
            </a:r>
            <a:r>
              <a:rPr lang="en-US" sz="1600" dirty="0" smtClean="0">
                <a:hlinkClick r:id="rId4"/>
              </a:rPr>
              <a:t>http</a:t>
            </a:r>
            <a:r>
              <a:rPr lang="en-US" sz="1600" dirty="0">
                <a:hlinkClick r:id="rId4"/>
              </a:rPr>
              <a:t>://</a:t>
            </a:r>
            <a:r>
              <a:rPr lang="en-US" sz="1600" dirty="0" smtClean="0">
                <a:hlinkClick r:id="rId4"/>
              </a:rPr>
              <a:t>ejournals.bc.edu/ojs/index.php/jtla/article/view/1653/14</a:t>
            </a:r>
            <a:endParaRPr lang="en-US" sz="1600" dirty="0" smtClean="0"/>
          </a:p>
          <a:p>
            <a:pPr marL="0" indent="0">
              <a:lnSpc>
                <a:spcPct val="150000"/>
              </a:lnSpc>
              <a:spcBef>
                <a:spcPts val="0"/>
              </a:spcBef>
              <a:buNone/>
            </a:pPr>
            <a:r>
              <a:rPr lang="en-US" sz="1600" i="1" dirty="0" smtClean="0"/>
              <a:t>Tarantino</a:t>
            </a:r>
            <a:r>
              <a:rPr lang="en-US" sz="1600" i="1" dirty="0"/>
              <a:t>, Tom (2013).  The Ground Truth on Veterans’ </a:t>
            </a:r>
            <a:r>
              <a:rPr lang="en-US" sz="1600" i="1" dirty="0" smtClean="0"/>
              <a:t>	Unemployment</a:t>
            </a:r>
            <a:r>
              <a:rPr lang="en-US" sz="1600" i="1" dirty="0"/>
              <a:t>.  </a:t>
            </a:r>
            <a:r>
              <a:rPr lang="en-US" sz="1600" i="1" dirty="0" smtClean="0"/>
              <a:t>	Retrieved </a:t>
            </a:r>
            <a:r>
              <a:rPr lang="en-US" sz="1600" i="1" dirty="0"/>
              <a:t>from </a:t>
            </a:r>
            <a:r>
              <a:rPr lang="en-US" sz="1600" i="1" dirty="0" smtClean="0"/>
              <a:t>	</a:t>
            </a:r>
            <a:r>
              <a:rPr lang="en-US" sz="1600" i="1" dirty="0" smtClean="0">
                <a:hlinkClick r:id="rId5"/>
              </a:rPr>
              <a:t>http</a:t>
            </a:r>
            <a:r>
              <a:rPr lang="en-US" sz="1600" i="1" dirty="0">
                <a:hlinkClick r:id="rId5"/>
              </a:rPr>
              <a:t>://</a:t>
            </a:r>
            <a:r>
              <a:rPr lang="en-US" sz="1600" i="1" dirty="0" smtClean="0">
                <a:hlinkClick r:id="rId5"/>
              </a:rPr>
              <a:t>nation.time.com/2013/03/22/the-ground-truth-	about-	veterans-</a:t>
            </a:r>
            <a:r>
              <a:rPr lang="en-US" sz="1600" i="1" dirty="0" smtClean="0"/>
              <a:t>unemployment/</a:t>
            </a:r>
          </a:p>
          <a:p>
            <a:pPr marL="0" indent="0">
              <a:lnSpc>
                <a:spcPct val="150000"/>
              </a:lnSpc>
              <a:spcBef>
                <a:spcPts val="0"/>
              </a:spcBef>
              <a:buNone/>
            </a:pPr>
            <a:endParaRPr lang="en-US" sz="1600" i="1" dirty="0"/>
          </a:p>
        </p:txBody>
      </p:sp>
    </p:spTree>
    <p:extLst>
      <p:ext uri="{BB962C8B-B14F-4D97-AF65-F5344CB8AC3E}">
        <p14:creationId xmlns:p14="http://schemas.microsoft.com/office/powerpoint/2010/main" val="464182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Wiki</a:t>
            </a:r>
            <a:endParaRPr lang="en-US" sz="4000" dirty="0"/>
          </a:p>
        </p:txBody>
      </p:sp>
      <p:sp>
        <p:nvSpPr>
          <p:cNvPr id="3" name="Content Placeholder 2"/>
          <p:cNvSpPr>
            <a:spLocks noGrp="1"/>
          </p:cNvSpPr>
          <p:nvPr>
            <p:ph idx="1"/>
          </p:nvPr>
        </p:nvSpPr>
        <p:spPr>
          <a:xfrm>
            <a:off x="1942415" y="1676400"/>
            <a:ext cx="6591985" cy="4234822"/>
          </a:xfrm>
        </p:spPr>
        <p:txBody>
          <a:bodyPr>
            <a:normAutofit/>
          </a:bodyPr>
          <a:lstStyle/>
          <a:p>
            <a:pPr marL="0" indent="0">
              <a:buNone/>
            </a:pPr>
            <a:r>
              <a:rPr lang="en-US" sz="3200" b="1" dirty="0" smtClean="0"/>
              <a:t>Choose and Justifies </a:t>
            </a:r>
            <a:r>
              <a:rPr lang="en-US" sz="3200" b="1" dirty="0"/>
              <a:t>the Choice of Wiki</a:t>
            </a:r>
            <a:endParaRPr lang="en-US" sz="3200" dirty="0" smtClean="0"/>
          </a:p>
          <a:p>
            <a:r>
              <a:rPr lang="en-US" sz="3200" dirty="0" err="1" smtClean="0"/>
              <a:t>Wikispaces</a:t>
            </a:r>
            <a:endParaRPr lang="en-US" sz="3200" dirty="0" smtClean="0"/>
          </a:p>
          <a:p>
            <a:pPr lvl="1"/>
            <a:r>
              <a:rPr lang="en-US" sz="2800" dirty="0" smtClean="0"/>
              <a:t>Free Site</a:t>
            </a:r>
          </a:p>
          <a:p>
            <a:pPr lvl="1"/>
            <a:r>
              <a:rPr lang="en-US" sz="2800" dirty="0" smtClean="0"/>
              <a:t>2 GB of Memory</a:t>
            </a:r>
          </a:p>
          <a:p>
            <a:pPr lvl="1"/>
            <a:r>
              <a:rPr lang="en-US" sz="2800" dirty="0" smtClean="0"/>
              <a:t>Good Tutorial</a:t>
            </a:r>
          </a:p>
          <a:p>
            <a:pPr lvl="1"/>
            <a:r>
              <a:rPr lang="en-US" sz="2800" dirty="0" smtClean="0"/>
              <a:t>Ease of Use</a:t>
            </a:r>
            <a:endParaRPr lang="en-US" sz="2800" dirty="0"/>
          </a:p>
        </p:txBody>
      </p:sp>
      <p:pic>
        <p:nvPicPr>
          <p:cNvPr id="4" name="Picture 3"/>
          <p:cNvPicPr>
            <a:picLocks noChangeAspect="1"/>
          </p:cNvPicPr>
          <p:nvPr/>
        </p:nvPicPr>
        <p:blipFill>
          <a:blip r:embed="rId3"/>
          <a:stretch>
            <a:fillRect/>
          </a:stretch>
        </p:blipFill>
        <p:spPr>
          <a:xfrm>
            <a:off x="4800600" y="304800"/>
            <a:ext cx="2036509" cy="1104806"/>
          </a:xfrm>
          <a:prstGeom prst="rect">
            <a:avLst/>
          </a:prstGeom>
        </p:spPr>
      </p:pic>
    </p:spTree>
    <p:extLst>
      <p:ext uri="{BB962C8B-B14F-4D97-AF65-F5344CB8AC3E}">
        <p14:creationId xmlns:p14="http://schemas.microsoft.com/office/powerpoint/2010/main" val="2601722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circle(in)">
                                      <p:cBhvr>
                                        <p:cTn id="14" dur="2000"/>
                                        <p:tgtEl>
                                          <p:spTgt spid="3">
                                            <p:txEl>
                                              <p:pRg st="2" end="2"/>
                                            </p:txEl>
                                          </p:spTgt>
                                        </p:tgtEl>
                                      </p:cBhvr>
                                    </p:animEffect>
                                  </p:childTnLst>
                                </p:cTn>
                              </p:par>
                              <p:par>
                                <p:cTn id="15" presetID="6" presetClass="entr" presetSubtype="16"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circle(in)">
                                      <p:cBhvr>
                                        <p:cTn id="20" dur="2000"/>
                                        <p:tgtEl>
                                          <p:spTgt spid="3">
                                            <p:txEl>
                                              <p:pRg st="4" end="4"/>
                                            </p:txEl>
                                          </p:spTgt>
                                        </p:tgtEl>
                                      </p:cBhvr>
                                    </p:animEffect>
                                  </p:childTnLst>
                                </p:cTn>
                              </p:par>
                              <p:par>
                                <p:cTn id="21" presetID="6" presetClass="entr" presetSubtype="16"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circle(in)">
                                      <p:cBhvr>
                                        <p:cTn id="23"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Contributions</a:t>
            </a:r>
            <a:br>
              <a:rPr lang="en-US" dirty="0" smtClean="0"/>
            </a:br>
            <a:r>
              <a:rPr lang="en-US" sz="2800" dirty="0" smtClean="0"/>
              <a:t>Week 1</a:t>
            </a:r>
            <a:endParaRPr lang="en-US" sz="2800" dirty="0"/>
          </a:p>
        </p:txBody>
      </p:sp>
      <p:pic>
        <p:nvPicPr>
          <p:cNvPr id="4" name="Content Placeholder 3"/>
          <p:cNvPicPr>
            <a:picLocks noGrp="1" noChangeAspect="1"/>
          </p:cNvPicPr>
          <p:nvPr>
            <p:ph idx="1"/>
          </p:nvPr>
        </p:nvPicPr>
        <p:blipFill>
          <a:blip r:embed="rId2"/>
          <a:stretch>
            <a:fillRect/>
          </a:stretch>
        </p:blipFill>
        <p:spPr>
          <a:xfrm>
            <a:off x="1943100" y="2234835"/>
            <a:ext cx="6591300" cy="3575780"/>
          </a:xfrm>
          <a:prstGeom prst="rect">
            <a:avLst/>
          </a:prstGeom>
        </p:spPr>
      </p:pic>
    </p:spTree>
    <p:extLst>
      <p:ext uri="{BB962C8B-B14F-4D97-AF65-F5344CB8AC3E}">
        <p14:creationId xmlns:p14="http://schemas.microsoft.com/office/powerpoint/2010/main" val="38084572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Contributions</a:t>
            </a:r>
            <a:br>
              <a:rPr lang="en-US" dirty="0" smtClean="0"/>
            </a:br>
            <a:r>
              <a:rPr lang="en-US" sz="2800" dirty="0"/>
              <a:t>Week </a:t>
            </a:r>
            <a:r>
              <a:rPr lang="en-US" sz="2800" dirty="0" smtClean="0"/>
              <a:t>2</a:t>
            </a:r>
            <a:endParaRPr lang="en-US" sz="2800" dirty="0"/>
          </a:p>
        </p:txBody>
      </p:sp>
      <p:pic>
        <p:nvPicPr>
          <p:cNvPr id="4" name="Content Placeholder 4"/>
          <p:cNvPicPr>
            <a:picLocks noGrp="1" noChangeAspect="1"/>
          </p:cNvPicPr>
          <p:nvPr>
            <p:ph idx="1"/>
          </p:nvPr>
        </p:nvPicPr>
        <p:blipFill>
          <a:blip r:embed="rId2"/>
          <a:stretch>
            <a:fillRect/>
          </a:stretch>
        </p:blipFill>
        <p:spPr>
          <a:xfrm>
            <a:off x="1943100" y="2234835"/>
            <a:ext cx="6591300" cy="3575780"/>
          </a:xfrm>
          <a:prstGeom prst="rect">
            <a:avLst/>
          </a:prstGeom>
        </p:spPr>
      </p:pic>
    </p:spTree>
    <p:extLst>
      <p:ext uri="{BB962C8B-B14F-4D97-AF65-F5344CB8AC3E}">
        <p14:creationId xmlns:p14="http://schemas.microsoft.com/office/powerpoint/2010/main" val="13790198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Contributions</a:t>
            </a:r>
            <a:br>
              <a:rPr lang="en-US" dirty="0" smtClean="0"/>
            </a:br>
            <a:r>
              <a:rPr lang="en-US" sz="2800" dirty="0"/>
              <a:t>Week </a:t>
            </a:r>
            <a:r>
              <a:rPr lang="en-US" sz="2800" dirty="0" smtClean="0"/>
              <a:t>3</a:t>
            </a:r>
            <a:endParaRPr lang="en-US" sz="2800" dirty="0"/>
          </a:p>
        </p:txBody>
      </p:sp>
      <p:pic>
        <p:nvPicPr>
          <p:cNvPr id="4" name="Picture 3"/>
          <p:cNvPicPr>
            <a:picLocks noChangeAspect="1"/>
          </p:cNvPicPr>
          <p:nvPr/>
        </p:nvPicPr>
        <p:blipFill>
          <a:blip r:embed="rId2"/>
          <a:stretch>
            <a:fillRect/>
          </a:stretch>
        </p:blipFill>
        <p:spPr>
          <a:xfrm>
            <a:off x="1942415" y="2133600"/>
            <a:ext cx="6187440" cy="3356686"/>
          </a:xfrm>
          <a:prstGeom prst="rect">
            <a:avLst/>
          </a:prstGeom>
        </p:spPr>
      </p:pic>
      <p:cxnSp>
        <p:nvCxnSpPr>
          <p:cNvPr id="5" name="Straight Connector 4"/>
          <p:cNvCxnSpPr/>
          <p:nvPr/>
        </p:nvCxnSpPr>
        <p:spPr>
          <a:xfrm flipV="1">
            <a:off x="1332815" y="3886200"/>
            <a:ext cx="1524000" cy="916831"/>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438215" y="3811943"/>
            <a:ext cx="2037188" cy="991088"/>
          </a:xfrm>
          <a:prstGeom prst="line">
            <a:avLst/>
          </a:prstGeom>
        </p:spPr>
        <p:style>
          <a:lnRef idx="1">
            <a:schemeClr val="accent1"/>
          </a:lnRef>
          <a:fillRef idx="0">
            <a:schemeClr val="accent1"/>
          </a:fillRef>
          <a:effectRef idx="0">
            <a:schemeClr val="accent1"/>
          </a:effectRef>
          <a:fontRef idx="minor">
            <a:schemeClr val="tx1"/>
          </a:fontRef>
        </p:style>
      </p:cxnSp>
      <p:pic>
        <p:nvPicPr>
          <p:cNvPr id="7" name="Content Placeholder 12"/>
          <p:cNvPicPr>
            <a:picLocks noChangeAspect="1"/>
          </p:cNvPicPr>
          <p:nvPr/>
        </p:nvPicPr>
        <p:blipFill>
          <a:blip r:embed="rId3"/>
          <a:stretch>
            <a:fillRect/>
          </a:stretch>
        </p:blipFill>
        <p:spPr>
          <a:xfrm>
            <a:off x="1332815" y="4803031"/>
            <a:ext cx="7142588" cy="1365250"/>
          </a:xfrm>
          <a:prstGeom prst="rect">
            <a:avLst/>
          </a:prstGeom>
        </p:spPr>
      </p:pic>
    </p:spTree>
    <p:extLst>
      <p:ext uri="{BB962C8B-B14F-4D97-AF65-F5344CB8AC3E}">
        <p14:creationId xmlns:p14="http://schemas.microsoft.com/office/powerpoint/2010/main" val="4270820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par>
                                <p:cTn id="15" presetID="2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par>
                                <p:cTn id="18" presetID="22" presetClass="entr" presetSubtype="4"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Contributions</a:t>
            </a:r>
            <a:br>
              <a:rPr lang="en-US" dirty="0" smtClean="0"/>
            </a:br>
            <a:r>
              <a:rPr lang="en-US" sz="2800" dirty="0"/>
              <a:t>Week </a:t>
            </a:r>
            <a:r>
              <a:rPr lang="en-US" sz="2800" dirty="0" smtClean="0"/>
              <a:t>4</a:t>
            </a:r>
            <a:endParaRPr lang="en-US" sz="2800" dirty="0"/>
          </a:p>
        </p:txBody>
      </p:sp>
      <p:pic>
        <p:nvPicPr>
          <p:cNvPr id="6" name="Content Placeholder 5"/>
          <p:cNvPicPr>
            <a:picLocks noGrp="1" noChangeAspect="1"/>
          </p:cNvPicPr>
          <p:nvPr>
            <p:ph idx="1"/>
          </p:nvPr>
        </p:nvPicPr>
        <p:blipFill>
          <a:blip r:embed="rId2"/>
          <a:stretch>
            <a:fillRect/>
          </a:stretch>
        </p:blipFill>
        <p:spPr>
          <a:xfrm>
            <a:off x="1752600" y="2133600"/>
            <a:ext cx="6781799" cy="3778250"/>
          </a:xfrm>
          <a:prstGeom prst="rect">
            <a:avLst/>
          </a:prstGeom>
        </p:spPr>
      </p:pic>
    </p:spTree>
    <p:extLst>
      <p:ext uri="{BB962C8B-B14F-4D97-AF65-F5344CB8AC3E}">
        <p14:creationId xmlns:p14="http://schemas.microsoft.com/office/powerpoint/2010/main" val="11854098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Contributions</a:t>
            </a:r>
            <a:br>
              <a:rPr lang="en-US" dirty="0" smtClean="0"/>
            </a:br>
            <a:r>
              <a:rPr lang="en-US" sz="2800" dirty="0"/>
              <a:t>Week </a:t>
            </a:r>
            <a:r>
              <a:rPr lang="en-US" sz="2800" dirty="0" smtClean="0"/>
              <a:t>4</a:t>
            </a:r>
            <a:endParaRPr lang="en-US" sz="2800" dirty="0"/>
          </a:p>
        </p:txBody>
      </p:sp>
      <p:sp>
        <p:nvSpPr>
          <p:cNvPr id="3" name="Content Placeholder 2"/>
          <p:cNvSpPr>
            <a:spLocks noGrp="1"/>
          </p:cNvSpPr>
          <p:nvPr>
            <p:ph idx="1"/>
          </p:nvPr>
        </p:nvSpPr>
        <p:spPr>
          <a:xfrm>
            <a:off x="1942415" y="1905000"/>
            <a:ext cx="6591985" cy="4006222"/>
          </a:xfrm>
        </p:spPr>
        <p:txBody>
          <a:bodyPr/>
          <a:lstStyle/>
          <a:p>
            <a:r>
              <a:rPr lang="en-US" sz="2800" dirty="0" smtClean="0"/>
              <a:t>Contributors </a:t>
            </a:r>
          </a:p>
          <a:p>
            <a:pPr lvl="1"/>
            <a:endParaRPr lang="en-US" sz="2400" dirty="0" smtClean="0"/>
          </a:p>
          <a:p>
            <a:pPr lvl="1"/>
            <a:r>
              <a:rPr lang="en-US" sz="2400" dirty="0" smtClean="0"/>
              <a:t>Jake Perkins</a:t>
            </a:r>
          </a:p>
          <a:p>
            <a:pPr lvl="1"/>
            <a:endParaRPr lang="en-US" dirty="0"/>
          </a:p>
          <a:p>
            <a:pPr lvl="1"/>
            <a:endParaRPr lang="en-US" dirty="0" smtClean="0"/>
          </a:p>
          <a:p>
            <a:pPr lvl="1"/>
            <a:endParaRPr lang="en-US" dirty="0"/>
          </a:p>
          <a:p>
            <a:pPr lvl="1"/>
            <a:r>
              <a:rPr lang="en-US" sz="2400" dirty="0" smtClean="0"/>
              <a:t>Ernie Devlin</a:t>
            </a:r>
          </a:p>
          <a:p>
            <a:pPr lvl="1"/>
            <a:endParaRPr lang="en-US" dirty="0"/>
          </a:p>
        </p:txBody>
      </p:sp>
      <p:pic>
        <p:nvPicPr>
          <p:cNvPr id="1028" name="Picture 4" descr="https://lh4.googleusercontent.com/-PskqNzp3s3k/AAAAAAAAAAI/AAAAAAAAADE/02fu200AcP4/s120-c/pho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407" y="2614389"/>
            <a:ext cx="1143000" cy="114300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3632" y="4327100"/>
            <a:ext cx="1352549" cy="1014412"/>
          </a:xfrm>
          <a:prstGeom prst="rect">
            <a:avLst/>
          </a:prstGeom>
        </p:spPr>
      </p:pic>
    </p:spTree>
    <p:extLst>
      <p:ext uri="{BB962C8B-B14F-4D97-AF65-F5344CB8AC3E}">
        <p14:creationId xmlns:p14="http://schemas.microsoft.com/office/powerpoint/2010/main" val="20429325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Wiki</a:t>
            </a:r>
            <a:r>
              <a:rPr lang="en-US" sz="4000" dirty="0"/>
              <a:t/>
            </a:r>
            <a:br>
              <a:rPr lang="en-US" sz="4000" dirty="0"/>
            </a:br>
            <a:endParaRPr lang="en-US" sz="4000" dirty="0"/>
          </a:p>
        </p:txBody>
      </p:sp>
      <p:sp>
        <p:nvSpPr>
          <p:cNvPr id="3" name="Content Placeholder 2"/>
          <p:cNvSpPr>
            <a:spLocks noGrp="1"/>
          </p:cNvSpPr>
          <p:nvPr>
            <p:ph idx="1"/>
          </p:nvPr>
        </p:nvSpPr>
        <p:spPr>
          <a:xfrm>
            <a:off x="1942415" y="1676400"/>
            <a:ext cx="6591985" cy="4234822"/>
          </a:xfrm>
        </p:spPr>
        <p:txBody>
          <a:bodyPr/>
          <a:lstStyle/>
          <a:p>
            <a:pPr marL="0" indent="0">
              <a:buNone/>
            </a:pPr>
            <a:r>
              <a:rPr lang="en-US" sz="3200" b="1" dirty="0"/>
              <a:t>Why It is Best Suited to Meet the Group’s </a:t>
            </a:r>
            <a:r>
              <a:rPr lang="en-US" sz="3200" b="1" dirty="0" smtClean="0"/>
              <a:t>Needs</a:t>
            </a:r>
            <a:endParaRPr lang="en-US" sz="3200" dirty="0" smtClean="0"/>
          </a:p>
          <a:p>
            <a:pPr lvl="1"/>
            <a:r>
              <a:rPr lang="en-US" sz="2800" dirty="0" smtClean="0"/>
              <a:t>Ease of Use</a:t>
            </a:r>
          </a:p>
          <a:p>
            <a:pPr lvl="1"/>
            <a:r>
              <a:rPr lang="en-US" sz="2800" dirty="0" smtClean="0"/>
              <a:t>Good Tutorial</a:t>
            </a:r>
          </a:p>
          <a:p>
            <a:pPr lvl="1"/>
            <a:r>
              <a:rPr lang="en-US" sz="2800" dirty="0" smtClean="0"/>
              <a:t>Allows for storage and editing of materials</a:t>
            </a:r>
            <a:endParaRPr lang="en-US" sz="2800" dirty="0"/>
          </a:p>
        </p:txBody>
      </p:sp>
    </p:spTree>
    <p:extLst>
      <p:ext uri="{BB962C8B-B14F-4D97-AF65-F5344CB8AC3E}">
        <p14:creationId xmlns:p14="http://schemas.microsoft.com/office/powerpoint/2010/main" val="454152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a:t>Member’s Individual Interests </a:t>
            </a:r>
            <a:endParaRPr lang="en-US" sz="4000" dirty="0"/>
          </a:p>
        </p:txBody>
      </p:sp>
      <p:sp>
        <p:nvSpPr>
          <p:cNvPr id="3" name="Content Placeholder 2"/>
          <p:cNvSpPr>
            <a:spLocks noGrp="1"/>
          </p:cNvSpPr>
          <p:nvPr>
            <p:ph idx="1"/>
          </p:nvPr>
        </p:nvSpPr>
        <p:spPr/>
        <p:txBody>
          <a:bodyPr>
            <a:normAutofit/>
          </a:bodyPr>
          <a:lstStyle/>
          <a:p>
            <a:r>
              <a:rPr lang="en-US" sz="3200" dirty="0" smtClean="0"/>
              <a:t>Military</a:t>
            </a:r>
          </a:p>
          <a:p>
            <a:r>
              <a:rPr lang="en-US" sz="3200" dirty="0" smtClean="0"/>
              <a:t>Power Generation</a:t>
            </a:r>
          </a:p>
          <a:p>
            <a:r>
              <a:rPr lang="en-US" sz="3200" dirty="0" smtClean="0"/>
              <a:t>Instructional Design</a:t>
            </a:r>
          </a:p>
          <a:p>
            <a:endParaRPr lang="en-US" sz="32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26198" y="4341197"/>
            <a:ext cx="1797710" cy="179862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05400" y="4503156"/>
            <a:ext cx="3119081" cy="1474705"/>
          </a:xfrm>
          <a:prstGeom prst="rect">
            <a:avLst/>
          </a:prstGeom>
        </p:spPr>
      </p:pic>
      <p:sp>
        <p:nvSpPr>
          <p:cNvPr id="6" name="Right Arrow 5"/>
          <p:cNvSpPr/>
          <p:nvPr/>
        </p:nvSpPr>
        <p:spPr>
          <a:xfrm>
            <a:off x="3884886" y="499819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475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Purpose of the Collaboration Lesson</a:t>
            </a:r>
            <a:endParaRPr lang="en-US" sz="4000" dirty="0"/>
          </a:p>
        </p:txBody>
      </p:sp>
      <p:sp>
        <p:nvSpPr>
          <p:cNvPr id="3" name="Content Placeholder 2"/>
          <p:cNvSpPr>
            <a:spLocks noGrp="1"/>
          </p:cNvSpPr>
          <p:nvPr>
            <p:ph idx="1"/>
          </p:nvPr>
        </p:nvSpPr>
        <p:spPr/>
        <p:txBody>
          <a:bodyPr>
            <a:normAutofit/>
          </a:bodyPr>
          <a:lstStyle/>
          <a:p>
            <a:r>
              <a:rPr lang="en-US" sz="3000" dirty="0" smtClean="0"/>
              <a:t>Transition </a:t>
            </a:r>
            <a:r>
              <a:rPr lang="en-US" sz="3000" dirty="0"/>
              <a:t>between military and civilian </a:t>
            </a:r>
            <a:endParaRPr lang="en-US" sz="3000" dirty="0" smtClean="0"/>
          </a:p>
          <a:p>
            <a:pPr lvl="1"/>
            <a:r>
              <a:rPr lang="en-US" sz="2800" dirty="0"/>
              <a:t>Successful resume </a:t>
            </a:r>
            <a:r>
              <a:rPr lang="en-US" sz="2800" dirty="0" smtClean="0"/>
              <a:t>writing</a:t>
            </a:r>
          </a:p>
          <a:p>
            <a:pPr lvl="1"/>
            <a:r>
              <a:rPr lang="en-US" sz="2800" dirty="0" smtClean="0"/>
              <a:t>Learn good </a:t>
            </a:r>
            <a:r>
              <a:rPr lang="en-US" sz="2800" dirty="0"/>
              <a:t>interview </a:t>
            </a:r>
            <a:r>
              <a:rPr lang="en-US" sz="2800" dirty="0" smtClean="0"/>
              <a:t>skills</a:t>
            </a:r>
          </a:p>
          <a:p>
            <a:pPr lvl="1"/>
            <a:r>
              <a:rPr lang="en-US" sz="2800" dirty="0" smtClean="0"/>
              <a:t>Translate </a:t>
            </a:r>
            <a:r>
              <a:rPr lang="en-US" sz="2800" dirty="0"/>
              <a:t>skills and experience in the military into understandable civilian terms</a:t>
            </a:r>
            <a:endParaRPr lang="en-US" sz="2800" dirty="0"/>
          </a:p>
        </p:txBody>
      </p:sp>
    </p:spTree>
    <p:extLst>
      <p:ext uri="{BB962C8B-B14F-4D97-AF65-F5344CB8AC3E}">
        <p14:creationId xmlns:p14="http://schemas.microsoft.com/office/powerpoint/2010/main" val="108074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Military </a:t>
            </a:r>
            <a:r>
              <a:rPr lang="en-US" dirty="0" smtClean="0"/>
              <a:t>Transition - </a:t>
            </a:r>
            <a:r>
              <a:rPr lang="en-US" dirty="0"/>
              <a:t>What Are </a:t>
            </a:r>
            <a:r>
              <a:rPr lang="en-US" dirty="0" smtClean="0"/>
              <a:t>Skills </a:t>
            </a:r>
            <a:r>
              <a:rPr lang="en-US" dirty="0"/>
              <a:t>Worth</a:t>
            </a:r>
          </a:p>
        </p:txBody>
      </p:sp>
      <p:sp>
        <p:nvSpPr>
          <p:cNvPr id="3" name="Content Placeholder 2"/>
          <p:cNvSpPr>
            <a:spLocks noGrp="1"/>
          </p:cNvSpPr>
          <p:nvPr>
            <p:ph idx="1"/>
          </p:nvPr>
        </p:nvSpPr>
        <p:spPr>
          <a:xfrm>
            <a:off x="1942415" y="2133600"/>
            <a:ext cx="6591985" cy="4191000"/>
          </a:xfrm>
        </p:spPr>
        <p:txBody>
          <a:bodyPr>
            <a:normAutofit/>
          </a:bodyPr>
          <a:lstStyle/>
          <a:p>
            <a:r>
              <a:rPr lang="en-US" dirty="0" smtClean="0"/>
              <a:t>The Goal of this training is to show transitioning military members the significance of their training and how it translates to the civilian job market.</a:t>
            </a:r>
          </a:p>
          <a:p>
            <a:endParaRPr lang="en-US" dirty="0"/>
          </a:p>
          <a:p>
            <a:pPr marL="0" indent="0">
              <a:buNone/>
            </a:pPr>
            <a:r>
              <a:rPr lang="en-US" dirty="0" smtClean="0"/>
              <a:t>From:                                              To:</a:t>
            </a:r>
          </a:p>
          <a:p>
            <a:endParaRPr lang="en-US" dirty="0"/>
          </a:p>
          <a:p>
            <a:r>
              <a:rPr lang="en-US" dirty="0" smtClean="0"/>
              <a:t>At </a:t>
            </a:r>
            <a:r>
              <a:rPr lang="en-US" dirty="0" smtClean="0"/>
              <a:t>the end of this lesson, the learner will be able </a:t>
            </a:r>
            <a:r>
              <a:rPr lang="en-US" dirty="0" smtClean="0"/>
              <a:t>to collaborate and build upon the following:</a:t>
            </a:r>
            <a:endParaRPr lang="en-US" dirty="0" smtClean="0"/>
          </a:p>
          <a:p>
            <a:pPr lvl="1"/>
            <a:r>
              <a:rPr lang="en-US" dirty="0" smtClean="0"/>
              <a:t>Identify resources that help translate their current military skills to a civilian resume.</a:t>
            </a:r>
          </a:p>
          <a:p>
            <a:pPr lvl="1"/>
            <a:r>
              <a:rPr lang="en-US" dirty="0" smtClean="0"/>
              <a:t>Describe how to articulate their current military skills during an interview.</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1800" y="3166403"/>
            <a:ext cx="1837030" cy="918058"/>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7000" y="3166403"/>
            <a:ext cx="1334520" cy="918058"/>
          </a:xfrm>
          <a:prstGeom prst="rect">
            <a:avLst/>
          </a:prstGeom>
        </p:spPr>
      </p:pic>
    </p:spTree>
    <p:extLst>
      <p:ext uri="{BB962C8B-B14F-4D97-AF65-F5344CB8AC3E}">
        <p14:creationId xmlns:p14="http://schemas.microsoft.com/office/powerpoint/2010/main" val="281454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ircle(in)">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circle(in)">
                                      <p:cBhvr>
                                        <p:cTn id="20" dur="2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style.rotation</p:attrName>
                                        </p:attrNameLst>
                                      </p:cBhvr>
                                      <p:tavLst>
                                        <p:tav tm="0">
                                          <p:val>
                                            <p:fltVal val="90"/>
                                          </p:val>
                                        </p:tav>
                                        <p:tav tm="100000">
                                          <p:val>
                                            <p:fltVal val="0"/>
                                          </p:val>
                                        </p:tav>
                                      </p:tavLst>
                                    </p:anim>
                                    <p:animEffect transition="in" filter="fade">
                                      <p:cBhvr>
                                        <p:cTn id="28" dur="10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barn(inVertical)">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Transition - What Are </a:t>
            </a:r>
            <a:r>
              <a:rPr lang="en-US" dirty="0" smtClean="0"/>
              <a:t>Skills </a:t>
            </a:r>
            <a:r>
              <a:rPr lang="en-US" dirty="0" smtClean="0"/>
              <a:t>Worth</a:t>
            </a:r>
            <a:endParaRPr lang="en-US" dirty="0"/>
          </a:p>
        </p:txBody>
      </p:sp>
      <p:sp>
        <p:nvSpPr>
          <p:cNvPr id="3" name="Content Placeholder 2"/>
          <p:cNvSpPr>
            <a:spLocks noGrp="1"/>
          </p:cNvSpPr>
          <p:nvPr>
            <p:ph idx="1"/>
          </p:nvPr>
        </p:nvSpPr>
        <p:spPr>
          <a:xfrm>
            <a:off x="1942415" y="2133600"/>
            <a:ext cx="6591985" cy="4191000"/>
          </a:xfrm>
        </p:spPr>
        <p:txBody>
          <a:bodyPr>
            <a:normAutofit/>
          </a:bodyPr>
          <a:lstStyle/>
          <a:p>
            <a:pPr>
              <a:spcBef>
                <a:spcPts val="0"/>
              </a:spcBef>
            </a:pPr>
            <a:r>
              <a:rPr lang="en-US" sz="3000" dirty="0"/>
              <a:t>The two group of learners identified are:</a:t>
            </a:r>
          </a:p>
          <a:p>
            <a:pPr lvl="1">
              <a:spcBef>
                <a:spcPts val="0"/>
              </a:spcBef>
            </a:pPr>
            <a:r>
              <a:rPr lang="en-US" sz="2400" dirty="0"/>
              <a:t>Military Veterans – Age group below 35 years of </a:t>
            </a:r>
            <a:r>
              <a:rPr lang="en-US" sz="2400" dirty="0" smtClean="0"/>
              <a:t>age</a:t>
            </a:r>
          </a:p>
          <a:p>
            <a:pPr lvl="1">
              <a:spcBef>
                <a:spcPts val="0"/>
              </a:spcBef>
            </a:pPr>
            <a:endParaRPr lang="en-US" sz="2400" dirty="0"/>
          </a:p>
          <a:p>
            <a:pPr marL="457200" lvl="1" indent="0">
              <a:spcBef>
                <a:spcPts val="0"/>
              </a:spcBef>
              <a:buNone/>
            </a:pPr>
            <a:endParaRPr lang="en-US" sz="2400" dirty="0"/>
          </a:p>
          <a:p>
            <a:pPr lvl="1">
              <a:spcBef>
                <a:spcPts val="0"/>
              </a:spcBef>
            </a:pPr>
            <a:r>
              <a:rPr lang="en-US" sz="2400" dirty="0"/>
              <a:t>Military Veterans – Age group over 35 years of age</a:t>
            </a:r>
          </a:p>
          <a:p>
            <a:pPr marL="685800" lvl="2" indent="0">
              <a:lnSpc>
                <a:spcPct val="150000"/>
              </a:lnSpc>
              <a:buNone/>
            </a:pPr>
            <a:endParaRPr lang="en-US" dirty="0"/>
          </a:p>
          <a:p>
            <a:pPr marL="685800" lvl="2" indent="0">
              <a:buNone/>
            </a:pPr>
            <a:endParaRPr lang="en-US"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0200" y="3505200"/>
            <a:ext cx="1071465" cy="100965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92259" y="5029200"/>
            <a:ext cx="889406" cy="1095205"/>
          </a:xfrm>
          <a:prstGeom prst="rect">
            <a:avLst/>
          </a:prstGeom>
        </p:spPr>
      </p:pic>
    </p:spTree>
    <p:extLst>
      <p:ext uri="{BB962C8B-B14F-4D97-AF65-F5344CB8AC3E}">
        <p14:creationId xmlns:p14="http://schemas.microsoft.com/office/powerpoint/2010/main" val="1754724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fltVal val="0"/>
                                          </p:val>
                                        </p:tav>
                                        <p:tav tm="100000">
                                          <p:val>
                                            <p:strVal val="#ppt_w"/>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 calcmode="lin" valueType="num">
                                      <p:cBhvr>
                                        <p:cTn id="22" dur="1000" fill="hold"/>
                                        <p:tgtEl>
                                          <p:spTgt spid="4"/>
                                        </p:tgtEl>
                                        <p:attrNameLst>
                                          <p:attrName>style.rotation</p:attrName>
                                        </p:attrNameLst>
                                      </p:cBhvr>
                                      <p:tavLst>
                                        <p:tav tm="0">
                                          <p:val>
                                            <p:fltVal val="90"/>
                                          </p:val>
                                        </p:tav>
                                        <p:tav tm="100000">
                                          <p:val>
                                            <p:fltVal val="0"/>
                                          </p:val>
                                        </p:tav>
                                      </p:tavLst>
                                    </p:anim>
                                    <p:animEffect transition="in" filter="fade">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1000" fill="hold"/>
                                        <p:tgtEl>
                                          <p:spTgt spid="5"/>
                                        </p:tgtEl>
                                        <p:attrNameLst>
                                          <p:attrName>ppt_w</p:attrName>
                                        </p:attrNameLst>
                                      </p:cBhvr>
                                      <p:tavLst>
                                        <p:tav tm="0">
                                          <p:val>
                                            <p:fltVal val="0"/>
                                          </p:val>
                                        </p:tav>
                                        <p:tav tm="100000">
                                          <p:val>
                                            <p:strVal val="#ppt_w"/>
                                          </p:val>
                                        </p:tav>
                                      </p:tavLst>
                                    </p:anim>
                                    <p:anim calcmode="lin" valueType="num">
                                      <p:cBhvr>
                                        <p:cTn id="37" dur="1000" fill="hold"/>
                                        <p:tgtEl>
                                          <p:spTgt spid="5"/>
                                        </p:tgtEl>
                                        <p:attrNameLst>
                                          <p:attrName>ppt_h</p:attrName>
                                        </p:attrNameLst>
                                      </p:cBhvr>
                                      <p:tavLst>
                                        <p:tav tm="0">
                                          <p:val>
                                            <p:fltVal val="0"/>
                                          </p:val>
                                        </p:tav>
                                        <p:tav tm="100000">
                                          <p:val>
                                            <p:strVal val="#ppt_h"/>
                                          </p:val>
                                        </p:tav>
                                      </p:tavLst>
                                    </p:anim>
                                    <p:anim calcmode="lin" valueType="num">
                                      <p:cBhvr>
                                        <p:cTn id="38" dur="1000" fill="hold"/>
                                        <p:tgtEl>
                                          <p:spTgt spid="5"/>
                                        </p:tgtEl>
                                        <p:attrNameLst>
                                          <p:attrName>style.rotation</p:attrName>
                                        </p:attrNameLst>
                                      </p:cBhvr>
                                      <p:tavLst>
                                        <p:tav tm="0">
                                          <p:val>
                                            <p:fltVal val="90"/>
                                          </p:val>
                                        </p:tav>
                                        <p:tav tm="100000">
                                          <p:val>
                                            <p:fltVal val="0"/>
                                          </p:val>
                                        </p:tav>
                                      </p:tavLst>
                                    </p:anim>
                                    <p:animEffect transition="in" filter="fade">
                                      <p:cBhvr>
                                        <p:cTn id="3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Transition - What Are </a:t>
            </a:r>
            <a:r>
              <a:rPr lang="en-US" dirty="0" smtClean="0"/>
              <a:t>Skills </a:t>
            </a:r>
            <a:r>
              <a:rPr lang="en-US" dirty="0" smtClean="0"/>
              <a:t>Worth</a:t>
            </a:r>
            <a:endParaRPr lang="en-US" dirty="0"/>
          </a:p>
        </p:txBody>
      </p:sp>
      <p:sp>
        <p:nvSpPr>
          <p:cNvPr id="3" name="Content Placeholder 2"/>
          <p:cNvSpPr>
            <a:spLocks noGrp="1"/>
          </p:cNvSpPr>
          <p:nvPr>
            <p:ph idx="1"/>
          </p:nvPr>
        </p:nvSpPr>
        <p:spPr/>
        <p:txBody>
          <a:bodyPr>
            <a:normAutofit fontScale="92500" lnSpcReduction="10000"/>
          </a:bodyPr>
          <a:lstStyle/>
          <a:p>
            <a:r>
              <a:rPr lang="en-US" sz="2700" dirty="0"/>
              <a:t>Military Veterans – Age group below 35 years of age</a:t>
            </a:r>
          </a:p>
          <a:p>
            <a:pPr lvl="1"/>
            <a:r>
              <a:rPr lang="en-US" sz="2400" dirty="0"/>
              <a:t>This is the first generation of business leaders that largely did not serve.</a:t>
            </a:r>
          </a:p>
          <a:p>
            <a:pPr lvl="2"/>
            <a:r>
              <a:rPr lang="en-US" sz="2100" dirty="0"/>
              <a:t>Cultural barrier to understand military experience and skills.</a:t>
            </a:r>
          </a:p>
          <a:p>
            <a:pPr lvl="2"/>
            <a:r>
              <a:rPr lang="en-US" sz="2100" dirty="0"/>
              <a:t>60 percent of Veterans say it is a challenge translating military skills to civilian job market.</a:t>
            </a:r>
          </a:p>
          <a:p>
            <a:pPr lvl="1"/>
            <a:r>
              <a:rPr lang="en-US" sz="2400" dirty="0"/>
              <a:t>More veterans leaving the military earlier with not as many skill sets.</a:t>
            </a:r>
          </a:p>
          <a:p>
            <a:pPr marL="685800" lvl="2" indent="0">
              <a:buNone/>
            </a:pPr>
            <a:endParaRPr lang="en-US" dirty="0"/>
          </a:p>
          <a:p>
            <a:pPr marL="685800" lvl="2" indent="0">
              <a:buNone/>
            </a:pPr>
            <a:endParaRPr lang="en-US" dirty="0"/>
          </a:p>
          <a:p>
            <a:endParaRPr lang="en-US" dirty="0"/>
          </a:p>
        </p:txBody>
      </p:sp>
    </p:spTree>
    <p:extLst>
      <p:ext uri="{BB962C8B-B14F-4D97-AF65-F5344CB8AC3E}">
        <p14:creationId xmlns:p14="http://schemas.microsoft.com/office/powerpoint/2010/main" val="2389926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Transition - What Are My Skills Worth</a:t>
            </a:r>
            <a:endParaRPr lang="en-US" dirty="0"/>
          </a:p>
        </p:txBody>
      </p:sp>
      <p:sp>
        <p:nvSpPr>
          <p:cNvPr id="3" name="Content Placeholder 2"/>
          <p:cNvSpPr>
            <a:spLocks noGrp="1"/>
          </p:cNvSpPr>
          <p:nvPr>
            <p:ph idx="1"/>
          </p:nvPr>
        </p:nvSpPr>
        <p:spPr/>
        <p:txBody>
          <a:bodyPr>
            <a:normAutofit lnSpcReduction="10000"/>
          </a:bodyPr>
          <a:lstStyle/>
          <a:p>
            <a:r>
              <a:rPr lang="en-US" sz="2700" dirty="0"/>
              <a:t>Military Veterans – Age group over 35 years of age</a:t>
            </a:r>
          </a:p>
          <a:p>
            <a:pPr lvl="1"/>
            <a:r>
              <a:rPr lang="en-US" sz="2400" dirty="0"/>
              <a:t>These Vets have grown in the many of the skills sets that are being sought after in the civilian sector.</a:t>
            </a:r>
          </a:p>
          <a:p>
            <a:pPr lvl="2"/>
            <a:r>
              <a:rPr lang="en-US" sz="2100" dirty="0"/>
              <a:t>Older veterans have progressed many times from technician to supervisor.</a:t>
            </a:r>
          </a:p>
          <a:p>
            <a:pPr lvl="2"/>
            <a:r>
              <a:rPr lang="en-US" sz="2100" dirty="0"/>
              <a:t>Allows companies to hire these individuals without having to invest much money.</a:t>
            </a:r>
          </a:p>
        </p:txBody>
      </p:sp>
    </p:spTree>
    <p:extLst>
      <p:ext uri="{BB962C8B-B14F-4D97-AF65-F5344CB8AC3E}">
        <p14:creationId xmlns:p14="http://schemas.microsoft.com/office/powerpoint/2010/main" val="2762955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circle(in)">
                                      <p:cBhvr>
                                        <p:cTn id="20"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2244</TotalTime>
  <Words>1878</Words>
  <Application>Microsoft Office PowerPoint</Application>
  <PresentationFormat>On-screen Show (4:3)</PresentationFormat>
  <Paragraphs>238</Paragraphs>
  <Slides>24</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Century Gothic</vt:lpstr>
      <vt:lpstr>Wingdings 3</vt:lpstr>
      <vt:lpstr>Wisp</vt:lpstr>
      <vt:lpstr>Running head: COLLABORATION IN THE VIRTUAL CLASSROOM</vt:lpstr>
      <vt:lpstr>Wiki</vt:lpstr>
      <vt:lpstr>Wiki </vt:lpstr>
      <vt:lpstr>Member’s Individual Interests </vt:lpstr>
      <vt:lpstr>Purpose of the Collaboration Lesson</vt:lpstr>
      <vt:lpstr>Military Transition - What Are Skills Worth</vt:lpstr>
      <vt:lpstr>Military Transition - What Are Skills Worth</vt:lpstr>
      <vt:lpstr>Military Transition - What Are Skills Worth</vt:lpstr>
      <vt:lpstr>Military Transition - What Are My Skills Worth</vt:lpstr>
      <vt:lpstr>Communication</vt:lpstr>
      <vt:lpstr>Structure</vt:lpstr>
      <vt:lpstr>Group Composition</vt:lpstr>
      <vt:lpstr>Grounding</vt:lpstr>
      <vt:lpstr>Questions</vt:lpstr>
      <vt:lpstr>Questions</vt:lpstr>
      <vt:lpstr>Question’s</vt:lpstr>
      <vt:lpstr>Question’s</vt:lpstr>
      <vt:lpstr>References</vt:lpstr>
      <vt:lpstr>References</vt:lpstr>
      <vt:lpstr>Contributions Week 1</vt:lpstr>
      <vt:lpstr>Contributions Week 2</vt:lpstr>
      <vt:lpstr>Contributions Week 3</vt:lpstr>
      <vt:lpstr>Contributions Week 4</vt:lpstr>
      <vt:lpstr>Contributions Week 4</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Running head: UNDERSTANDING LEARNING</dc:title>
  <dc:creator>Devlin</dc:creator>
  <cp:lastModifiedBy>Rox and Ernie Devlin</cp:lastModifiedBy>
  <cp:revision>86</cp:revision>
  <dcterms:created xsi:type="dcterms:W3CDTF">2013-12-22T02:35:39Z</dcterms:created>
  <dcterms:modified xsi:type="dcterms:W3CDTF">2014-03-28T21:18:14Z</dcterms:modified>
</cp:coreProperties>
</file>