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16" r:id="rId1"/>
  </p:sldMasterIdLst>
  <p:notesMasterIdLst>
    <p:notesMasterId r:id="rId10"/>
  </p:notesMasterIdLst>
  <p:sldIdLst>
    <p:sldId id="257" r:id="rId2"/>
    <p:sldId id="258" r:id="rId3"/>
    <p:sldId id="260" r:id="rId4"/>
    <p:sldId id="261" r:id="rId5"/>
    <p:sldId id="262" r:id="rId6"/>
    <p:sldId id="263" r:id="rId7"/>
    <p:sldId id="265" r:id="rId8"/>
    <p:sldId id="267"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32" autoAdjust="0"/>
    <p:restoredTop sz="73607" autoAdjust="0"/>
  </p:normalViewPr>
  <p:slideViewPr>
    <p:cSldViewPr>
      <p:cViewPr varScale="1">
        <p:scale>
          <a:sx n="68" d="100"/>
          <a:sy n="68" d="100"/>
        </p:scale>
        <p:origin x="2040"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9F7505-9D82-47BC-94D0-F7B55400312A}" type="datetimeFigureOut">
              <a:rPr lang="en-US" smtClean="0"/>
              <a:t>3/22/2014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A56470-62BC-40ED-AD45-A462155F0510}" type="slidenum">
              <a:rPr lang="en-US" smtClean="0"/>
              <a:t>‹#›</a:t>
            </a:fld>
            <a:endParaRPr lang="en-US"/>
          </a:p>
        </p:txBody>
      </p:sp>
    </p:spTree>
    <p:extLst>
      <p:ext uri="{BB962C8B-B14F-4D97-AF65-F5344CB8AC3E}">
        <p14:creationId xmlns:p14="http://schemas.microsoft.com/office/powerpoint/2010/main" val="1200426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a:t>
            </a:r>
          </a:p>
          <a:p>
            <a:endParaRPr lang="en-US" baseline="0" dirty="0" smtClean="0"/>
          </a:p>
          <a:p>
            <a:r>
              <a:rPr lang="en-US" baseline="0" dirty="0" smtClean="0"/>
              <a:t>Template to have in </a:t>
            </a:r>
            <a:r>
              <a:rPr lang="en-US" baseline="0" smtClean="0"/>
              <a:t>place </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a:t>
            </a:fld>
            <a:endParaRPr lang="en-US"/>
          </a:p>
        </p:txBody>
      </p:sp>
    </p:spTree>
    <p:extLst>
      <p:ext uri="{BB962C8B-B14F-4D97-AF65-F5344CB8AC3E}">
        <p14:creationId xmlns:p14="http://schemas.microsoft.com/office/powerpoint/2010/main" val="213679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Lecturing</a:t>
            </a:r>
            <a:r>
              <a:rPr lang="en-US" sz="1200" b="0" i="0" kern="1200" baseline="0" dirty="0" smtClean="0">
                <a:solidFill>
                  <a:schemeClr val="tx1"/>
                </a:solidFill>
                <a:effectLst/>
                <a:latin typeface="+mn-lt"/>
                <a:ea typeface="+mn-ea"/>
                <a:cs typeface="+mn-cs"/>
              </a:rPr>
              <a:t> in the class will be held to a minimum, focus will be emphasized on students growth and relevancy as it relates to Interviewing and Resume Writing.  Students will post sample resumes and the other group members will be required to provide feedback on the resume using a collaborative setting.  Sample interview questions will be posted, students will respond to the questions with their answers.  All group members will discuss these questions and provide feedback.  The purpose of the collaboration is to ask questions and help each other relate their military skills and experiences to the resume and interviews.  </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As instructors, we will supply expectations and show what meaningful feedback is, and what is not meaningful feedback.  Instructors will act in the role as facilitators and keep conversations on track.</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Weeks</a:t>
            </a:r>
            <a:r>
              <a:rPr lang="en-US" sz="1200" b="0" i="0" kern="1200" baseline="0" dirty="0" smtClean="0">
                <a:solidFill>
                  <a:schemeClr val="tx1"/>
                </a:solidFill>
                <a:effectLst/>
                <a:latin typeface="+mn-lt"/>
                <a:ea typeface="+mn-ea"/>
                <a:cs typeface="+mn-cs"/>
              </a:rPr>
              <a:t> Comments:</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Since the goal of the course is show transitioning military members how their training translates to the civilian job market and two of the objectives of the course relate to identifying and translate the skills in a resume as well as being able to articulate these skills in an interview; the feedback would be focused on resume building and interviewing skills.  The feedback would need to be constructive in nature and stay relevant to the objectives.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According to Hall the best feedback to implement into collaborative activities should elaborative in nature so that it assists propelling the idea of the students forward in growth and relevant in nature.  If the feedback is not relevant to what the learner is doing, the likelihood of them using the feedback to get better or advance is slim and the feedback just becomes noise in the background.  Based off these statements, at the beginning of the lesson the expectation of feedback is to be discussed to include examples of useful and not useful feedback.  Activities in the class that could benefit are resume writing, introductions, and practice interviews.  These three activities focus on helping the veteran practice translating their skills into the civilian world and with the right type of feedback help them learn new ways of relating skills or remind them of skills they have forgotten about.</a:t>
            </a:r>
          </a:p>
          <a:p>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2</a:t>
            </a:fld>
            <a:endParaRPr lang="en-US"/>
          </a:p>
        </p:txBody>
      </p:sp>
    </p:spTree>
    <p:extLst>
      <p:ext uri="{BB962C8B-B14F-4D97-AF65-F5344CB8AC3E}">
        <p14:creationId xmlns:p14="http://schemas.microsoft.com/office/powerpoint/2010/main" val="1366866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Common</a:t>
            </a:r>
            <a:r>
              <a:rPr lang="en-US" sz="1200" b="0" i="0" kern="1200" baseline="0" dirty="0" smtClean="0">
                <a:solidFill>
                  <a:schemeClr val="tx1"/>
                </a:solidFill>
                <a:effectLst/>
                <a:latin typeface="+mn-lt"/>
                <a:ea typeface="+mn-ea"/>
                <a:cs typeface="+mn-cs"/>
              </a:rPr>
              <a:t> scenario for class / collaboration:</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sz="1200" b="0" i="0" kern="1200" dirty="0" smtClean="0">
                <a:solidFill>
                  <a:schemeClr val="tx1"/>
                </a:solidFill>
                <a:effectLst/>
                <a:latin typeface="+mn-lt"/>
                <a:ea typeface="+mn-ea"/>
                <a:cs typeface="+mn-cs"/>
              </a:rPr>
              <a:t>Welcome the students (Motivates)</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sz="1200" b="0" i="0" kern="1200" dirty="0" smtClean="0">
                <a:solidFill>
                  <a:schemeClr val="tx1"/>
                </a:solidFill>
                <a:effectLst/>
                <a:latin typeface="+mn-lt"/>
                <a:ea typeface="+mn-ea"/>
                <a:cs typeface="+mn-cs"/>
              </a:rPr>
              <a:t>Cover the schedule for the day (Structure)</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sz="1200" b="0" i="0" kern="1200" dirty="0" smtClean="0">
                <a:solidFill>
                  <a:schemeClr val="tx1"/>
                </a:solidFill>
                <a:effectLst/>
                <a:latin typeface="+mn-lt"/>
                <a:ea typeface="+mn-ea"/>
                <a:cs typeface="+mn-cs"/>
              </a:rPr>
              <a:t>Lecture if any to include good points for questions (Structure)</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sz="1200" b="0" i="0" kern="1200" dirty="0" smtClean="0">
                <a:solidFill>
                  <a:schemeClr val="tx1"/>
                </a:solidFill>
                <a:effectLst/>
                <a:latin typeface="+mn-lt"/>
                <a:ea typeface="+mn-ea"/>
                <a:cs typeface="+mn-cs"/>
              </a:rPr>
              <a:t>Guest Speakers</a:t>
            </a:r>
            <a:r>
              <a:rPr lang="en-US" sz="1200" b="0" i="0" kern="1200" baseline="0" dirty="0" smtClean="0">
                <a:solidFill>
                  <a:schemeClr val="tx1"/>
                </a:solidFill>
                <a:effectLst/>
                <a:latin typeface="+mn-lt"/>
                <a:ea typeface="+mn-ea"/>
                <a:cs typeface="+mn-cs"/>
              </a:rPr>
              <a:t> (Veterans, VA Rep, etc.) </a:t>
            </a:r>
            <a:r>
              <a:rPr lang="en-US" sz="1200" b="0" i="0" kern="1200" dirty="0" smtClean="0">
                <a:solidFill>
                  <a:schemeClr val="tx1"/>
                </a:solidFill>
                <a:effectLst/>
                <a:latin typeface="+mn-lt"/>
                <a:ea typeface="+mn-ea"/>
                <a:cs typeface="+mn-cs"/>
              </a:rPr>
              <a:t>(Motivates)</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sz="1200" b="0" i="0" kern="1200" dirty="0" smtClean="0">
                <a:solidFill>
                  <a:schemeClr val="tx1"/>
                </a:solidFill>
                <a:effectLst/>
                <a:latin typeface="+mn-lt"/>
                <a:ea typeface="+mn-ea"/>
                <a:cs typeface="+mn-cs"/>
              </a:rPr>
              <a:t>Activities to include what to look for and how to give proper feedback (Adaptability)</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Class / Collaboration allows for</a:t>
            </a:r>
            <a:r>
              <a:rPr lang="en-US" sz="1200" b="0" i="0" kern="1200" baseline="0" dirty="0" smtClean="0">
                <a:solidFill>
                  <a:schemeClr val="tx1"/>
                </a:solidFill>
                <a:effectLst/>
                <a:latin typeface="+mn-lt"/>
                <a:ea typeface="+mn-ea"/>
                <a:cs typeface="+mn-cs"/>
              </a:rPr>
              <a:t> flexibility of the above items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effectLst/>
                <a:latin typeface="+mn-lt"/>
                <a:ea typeface="+mn-ea"/>
                <a:cs typeface="+mn-cs"/>
              </a:rPr>
              <a:t>Roles - </a:t>
            </a:r>
            <a:r>
              <a:rPr lang="en-US" sz="1200" b="0" i="0" kern="1200" dirty="0" smtClean="0">
                <a:solidFill>
                  <a:schemeClr val="tx1"/>
                </a:solidFill>
                <a:effectLst/>
                <a:latin typeface="+mn-lt"/>
                <a:ea typeface="+mn-ea"/>
                <a:cs typeface="+mn-cs"/>
              </a:rPr>
              <a:t>Roles and expectations are established early and are clearly defined.  Roles would be broken out into the helper and learner roles.  We will</a:t>
            </a:r>
            <a:r>
              <a:rPr lang="en-US" sz="1200" b="0" i="0" kern="1200" baseline="0" dirty="0" smtClean="0">
                <a:solidFill>
                  <a:schemeClr val="tx1"/>
                </a:solidFill>
                <a:effectLst/>
                <a:latin typeface="+mn-lt"/>
                <a:ea typeface="+mn-ea"/>
                <a:cs typeface="+mn-cs"/>
              </a:rPr>
              <a:t> focus on the </a:t>
            </a:r>
            <a:r>
              <a:rPr lang="en-US" sz="1200" b="0" i="0" kern="1200" dirty="0" smtClean="0">
                <a:solidFill>
                  <a:schemeClr val="tx1"/>
                </a:solidFill>
                <a:effectLst/>
                <a:latin typeface="+mn-lt"/>
                <a:ea typeface="+mn-ea"/>
                <a:cs typeface="+mn-cs"/>
              </a:rPr>
              <a:t>individuals that have had success in their resume writing or interview skills.</a:t>
            </a:r>
            <a:r>
              <a:rPr lang="en-US" sz="1200" b="0" i="0" kern="1200" baseline="0" dirty="0" smtClean="0">
                <a:solidFill>
                  <a:schemeClr val="tx1"/>
                </a:solidFill>
                <a:effectLst/>
                <a:latin typeface="+mn-lt"/>
                <a:ea typeface="+mn-ea"/>
                <a:cs typeface="+mn-cs"/>
              </a:rPr>
              <a:t>  These individuals </a:t>
            </a:r>
            <a:r>
              <a:rPr lang="en-US" sz="1200" b="0" i="0" kern="1200" dirty="0" smtClean="0">
                <a:solidFill>
                  <a:schemeClr val="tx1"/>
                </a:solidFill>
                <a:effectLst/>
                <a:latin typeface="+mn-lt"/>
                <a:ea typeface="+mn-ea"/>
                <a:cs typeface="+mn-cs"/>
              </a:rPr>
              <a:t>would be able to help those that are not quite as advanced in those areas.  These roles will be interchangeable in the sense that the helper in interview skills may be the learner in resume writing.  These roles would serve to strengthen a weak area among the students.</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Weeks</a:t>
            </a:r>
            <a:r>
              <a:rPr lang="en-US" sz="1200" b="0" i="0" kern="1200" baseline="0" dirty="0" smtClean="0">
                <a:solidFill>
                  <a:schemeClr val="tx1"/>
                </a:solidFill>
                <a:effectLst/>
                <a:latin typeface="+mn-lt"/>
                <a:ea typeface="+mn-ea"/>
                <a:cs typeface="+mn-cs"/>
              </a:rPr>
              <a:t> Comments:</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goal to shoot for in regards to structure is to be sufficient to fan the flame for collaboration while not having so much structure that it becomes artificial.  Scripts if used correctly appear to be great tools for instruction.  They can help minimize the energy it takes to coordinate group efforts and also motivate by showing the light at the end of the tunnel.  Macro-scripts seem to be the best for use because they allow flexibility and adaptability the micro-scripts do not. </a:t>
            </a:r>
          </a:p>
          <a:p>
            <a:r>
              <a:rPr lang="en-US" sz="1200" b="0" i="0" kern="1200" dirty="0" smtClean="0">
                <a:solidFill>
                  <a:schemeClr val="tx1"/>
                </a:solidFill>
                <a:effectLst/>
                <a:latin typeface="+mn-lt"/>
                <a:ea typeface="+mn-ea"/>
                <a:cs typeface="+mn-cs"/>
              </a:rPr>
              <a:t>The</a:t>
            </a:r>
            <a:r>
              <a:rPr lang="en-US" sz="1200" b="0" i="0" kern="1200" baseline="0" dirty="0" smtClean="0">
                <a:solidFill>
                  <a:schemeClr val="tx1"/>
                </a:solidFill>
                <a:effectLst/>
                <a:latin typeface="+mn-lt"/>
                <a:ea typeface="+mn-ea"/>
                <a:cs typeface="+mn-cs"/>
              </a:rPr>
              <a:t> general idea for the macro-script would be as follows:</a:t>
            </a:r>
            <a:r>
              <a:rPr lang="en-US" dirty="0" smtClean="0"/>
              <a:t/>
            </a:r>
            <a:br>
              <a:rPr lang="en-US" dirty="0" smtClean="0"/>
            </a:br>
            <a:r>
              <a:rPr lang="en-US" sz="1200" b="0" i="0" kern="1200" dirty="0" smtClean="0">
                <a:solidFill>
                  <a:schemeClr val="tx1"/>
                </a:solidFill>
                <a:effectLst/>
                <a:latin typeface="+mn-lt"/>
                <a:ea typeface="+mn-ea"/>
                <a:cs typeface="+mn-cs"/>
              </a:rPr>
              <a:t>1)Welcome the students (Motivates)</a:t>
            </a:r>
            <a:r>
              <a:rPr lang="en-US" dirty="0" smtClean="0"/>
              <a:t/>
            </a:r>
            <a:br>
              <a:rPr lang="en-US" dirty="0" smtClean="0"/>
            </a:br>
            <a:r>
              <a:rPr lang="en-US" sz="1200" b="0" i="0" kern="1200" dirty="0" smtClean="0">
                <a:solidFill>
                  <a:schemeClr val="tx1"/>
                </a:solidFill>
                <a:effectLst/>
                <a:latin typeface="+mn-lt"/>
                <a:ea typeface="+mn-ea"/>
                <a:cs typeface="+mn-cs"/>
              </a:rPr>
              <a:t>2)Cover the schedule for the day (Structure)</a:t>
            </a:r>
            <a:r>
              <a:rPr lang="en-US" dirty="0" smtClean="0"/>
              <a:t/>
            </a:r>
            <a:br>
              <a:rPr lang="en-US" dirty="0" smtClean="0"/>
            </a:br>
            <a:r>
              <a:rPr lang="en-US" sz="1200" b="0" i="0" kern="1200" dirty="0" smtClean="0">
                <a:solidFill>
                  <a:schemeClr val="tx1"/>
                </a:solidFill>
                <a:effectLst/>
                <a:latin typeface="+mn-lt"/>
                <a:ea typeface="+mn-ea"/>
                <a:cs typeface="+mn-cs"/>
              </a:rPr>
              <a:t>3)Lecture if any to include good points for questions (Structure)</a:t>
            </a:r>
            <a:r>
              <a:rPr lang="en-US" dirty="0" smtClean="0"/>
              <a:t/>
            </a:r>
            <a:br>
              <a:rPr lang="en-US" dirty="0" smtClean="0"/>
            </a:br>
            <a:r>
              <a:rPr lang="en-US" sz="1200" b="0" i="0" kern="1200" dirty="0" smtClean="0">
                <a:solidFill>
                  <a:schemeClr val="tx1"/>
                </a:solidFill>
                <a:effectLst/>
                <a:latin typeface="+mn-lt"/>
                <a:ea typeface="+mn-ea"/>
                <a:cs typeface="+mn-cs"/>
              </a:rPr>
              <a:t>4)Guest Speakers (Veterans, VA Rep, etc.) (Motivates)</a:t>
            </a:r>
            <a:r>
              <a:rPr lang="en-US" dirty="0" smtClean="0"/>
              <a:t/>
            </a:r>
            <a:br>
              <a:rPr lang="en-US" dirty="0" smtClean="0"/>
            </a:br>
            <a:r>
              <a:rPr lang="en-US" sz="1200" b="0" i="0" kern="1200" dirty="0" smtClean="0">
                <a:solidFill>
                  <a:schemeClr val="tx1"/>
                </a:solidFill>
                <a:effectLst/>
                <a:latin typeface="+mn-lt"/>
                <a:ea typeface="+mn-ea"/>
                <a:cs typeface="+mn-cs"/>
              </a:rPr>
              <a:t>5)Activities to include what to look for and how to give proper feedback (Adaptability)</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Roles and expectations would be established early and would be clearly defined.  Roles would be broken out into either the helper and learner or master apprentice roles.  By using individual that have had success in their resume writing or interview skills, they would be able to help those that are not quite as advanced in those areas.  These roles also could be interchangeable in the sense that the master or helper in interview skills would be the learner or apprentice in resume writing.  These roles could serve to strengthen a weak area among the students.</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3</a:t>
            </a:fld>
            <a:endParaRPr lang="en-US"/>
          </a:p>
        </p:txBody>
      </p:sp>
    </p:spTree>
    <p:extLst>
      <p:ext uri="{BB962C8B-B14F-4D97-AF65-F5344CB8AC3E}">
        <p14:creationId xmlns:p14="http://schemas.microsoft.com/office/powerpoint/2010/main" val="3733981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We</a:t>
            </a:r>
            <a:r>
              <a:rPr lang="en-US" sz="1200" b="0" i="0" kern="1200" baseline="0" dirty="0" smtClean="0">
                <a:solidFill>
                  <a:schemeClr val="tx1"/>
                </a:solidFill>
                <a:effectLst/>
                <a:latin typeface="+mn-lt"/>
                <a:ea typeface="+mn-ea"/>
                <a:cs typeface="+mn-cs"/>
              </a:rPr>
              <a:t> will use both group compositions during the training.  Homogeneous (smaller groups) will be used for those having similar skills and experiences.  (example, Army Combat versus Navy Nuclear Submarines).  This allows for the homogenous groups to share their skills and experiences to the specific job classifications.  We will also use the Heterogeneous Grouping (larger group) to identify the wider, broader areas, such as supervision, training, and general military.</a:t>
            </a: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Weeks</a:t>
            </a:r>
            <a:r>
              <a:rPr lang="en-US" sz="1200" b="0" i="0" kern="1200" baseline="0" dirty="0" smtClean="0">
                <a:solidFill>
                  <a:schemeClr val="tx1"/>
                </a:solidFill>
                <a:effectLst/>
                <a:latin typeface="+mn-lt"/>
                <a:ea typeface="+mn-ea"/>
                <a:cs typeface="+mn-cs"/>
              </a:rPr>
              <a:t> Comments:</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Both of these would have some benefits in the course; by using a homogenous grouping, we would team up individuals with similar though processes and backgrounds.  Benefits would be that they could share ideas, where the bad thing is, as mentioned in roles, the group may all be suffering from lack of skills in one of the objective areas; either resume writing or interviews.  This is where a heterogeneous group could be helpful in generating new ideas and broadening the scope of the training topics.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Both heterogeneous and homogenous have advantages in our goal.  Homogenous groups of people who have the same skillset would be beneficial because of the ability to review resumes and skill lists and a student finding a skill they forgot on their own resume.  Heterogeneous have an advantage because the other peers have minimal knowledge of the skill set you are trying to explain which better practice for the civilian world.</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4</a:t>
            </a:fld>
            <a:endParaRPr lang="en-US"/>
          </a:p>
        </p:txBody>
      </p:sp>
    </p:spTree>
    <p:extLst>
      <p:ext uri="{BB962C8B-B14F-4D97-AF65-F5344CB8AC3E}">
        <p14:creationId xmlns:p14="http://schemas.microsoft.com/office/powerpoint/2010/main" val="30594200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Common grounds are imperative for the group to achieve</a:t>
            </a:r>
            <a:r>
              <a:rPr lang="en-US" sz="1200" b="0" i="0" kern="1200" baseline="0" dirty="0" smtClean="0">
                <a:solidFill>
                  <a:schemeClr val="tx1"/>
                </a:solidFill>
                <a:effectLst/>
                <a:latin typeface="+mn-lt"/>
                <a:ea typeface="+mn-ea"/>
                <a:cs typeface="+mn-cs"/>
              </a:rPr>
              <a:t> anything.  Building bonds early in the training is a must, having the participants begin with an introduction and explain their backgrounds will help create these bonds.  Military Veterans are already part of a long lasting bond of the brother and sisterhood of having served this great country.  The introductions help show how they are not alone in their plight.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effectLst/>
                <a:latin typeface="+mn-lt"/>
                <a:ea typeface="+mn-ea"/>
                <a:cs typeface="+mn-cs"/>
              </a:rPr>
              <a:t>As instructors, having the introductions and short backgrounds, help us place them in groups.  We are able to create both the homogeneous group and the heterogeneous groups.</a:t>
            </a: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Weeks</a:t>
            </a:r>
            <a:r>
              <a:rPr lang="en-US" sz="1200" b="0" i="0" kern="1200" baseline="0" dirty="0" smtClean="0">
                <a:solidFill>
                  <a:schemeClr val="tx1"/>
                </a:solidFill>
                <a:effectLst/>
                <a:latin typeface="+mn-lt"/>
                <a:ea typeface="+mn-ea"/>
                <a:cs typeface="+mn-cs"/>
              </a:rPr>
              <a:t> Comments:</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Grounding should be implemented in the lecture because of what it allows and promotes in training.  Hall states that common ground is imperative for collaborative training to achieve anything.  The class would start off in the beginning with each person introducing themselves and explain their background.  The instructor will explain the importance of the introduction in regards to how the students will be assigned to groups.  After the introduction, the tasks or objectives will integrate questions that relate what they learned to another part of their life or experiences so that the other people in their group get a better idea of the individual.</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As point out in our reading, “getting to know each other, developing a trust and belonging, and building the online community” (Dr. Hall, 2014).  Class would be similar to what we have done here in our online training, individuals would do introduction bios on themselves and explain their backgrounds.  The question to answer in the bios would be, “What part of the process, resume writing or interviewing, has worked best and which have you has struggles in?”  By asking questions like this, the group will find out they have a common bond, they are all struggling in some sense and that is what has brought them together.  This will also allow the instructor to use this information in grouping the people.</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5</a:t>
            </a:fld>
            <a:endParaRPr lang="en-US"/>
          </a:p>
        </p:txBody>
      </p:sp>
    </p:spTree>
    <p:extLst>
      <p:ext uri="{BB962C8B-B14F-4D97-AF65-F5344CB8AC3E}">
        <p14:creationId xmlns:p14="http://schemas.microsoft.com/office/powerpoint/2010/main" val="6197859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6</a:t>
            </a:fld>
            <a:endParaRPr lang="en-US"/>
          </a:p>
        </p:txBody>
      </p:sp>
    </p:spTree>
    <p:extLst>
      <p:ext uri="{BB962C8B-B14F-4D97-AF65-F5344CB8AC3E}">
        <p14:creationId xmlns:p14="http://schemas.microsoft.com/office/powerpoint/2010/main" val="209834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CB66F9-45AD-4D03-ADB0-B800FC7479F9}" type="datetimeFigureOut">
              <a:rPr lang="en-US" smtClean="0"/>
              <a:t>3/22/2014</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965076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CB66F9-45AD-4D03-ADB0-B800FC7479F9}" type="datetimeFigureOut">
              <a:rPr lang="en-US" smtClean="0"/>
              <a:t>3/22/2014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2364613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CB66F9-45AD-4D03-ADB0-B800FC7479F9}" type="datetimeFigureOut">
              <a:rPr lang="en-US" smtClean="0"/>
              <a:t>3/22/2014</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95B990E-B90A-4463-8F51-5406F313E947}"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31403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3/22/2014</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21876412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3/22/2014</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95B990E-B90A-4463-8F51-5406F313E947}"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248397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3/22/2014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37651961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CB66F9-45AD-4D03-ADB0-B800FC7479F9}" type="datetimeFigureOut">
              <a:rPr lang="en-US" smtClean="0"/>
              <a:t>3/22/2014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13501710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CB66F9-45AD-4D03-ADB0-B800FC7479F9}" type="datetimeFigureOut">
              <a:rPr lang="en-US" smtClean="0"/>
              <a:t>3/22/2014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4135668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CB66F9-45AD-4D03-ADB0-B800FC7479F9}" type="datetimeFigureOut">
              <a:rPr lang="en-US" smtClean="0"/>
              <a:t>3/22/2014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4085177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CB66F9-45AD-4D03-ADB0-B800FC7479F9}" type="datetimeFigureOut">
              <a:rPr lang="en-US" smtClean="0"/>
              <a:t>3/22/2014</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1687542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8CB66F9-45AD-4D03-ADB0-B800FC7479F9}" type="datetimeFigureOut">
              <a:rPr lang="en-US" smtClean="0"/>
              <a:t>3/22/2014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353766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8CB66F9-45AD-4D03-ADB0-B800FC7479F9}" type="datetimeFigureOut">
              <a:rPr lang="en-US" smtClean="0"/>
              <a:t>3/22/2014</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1944812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8CB66F9-45AD-4D03-ADB0-B800FC7479F9}" type="datetimeFigureOut">
              <a:rPr lang="en-US" smtClean="0"/>
              <a:t>3/22/2014</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2345836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CB66F9-45AD-4D03-ADB0-B800FC7479F9}" type="datetimeFigureOut">
              <a:rPr lang="en-US" smtClean="0"/>
              <a:t>3/22/2014</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240353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3/22/2014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1773731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3/22/2014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3047488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78CB66F9-45AD-4D03-ADB0-B800FC7479F9}" type="datetimeFigureOut">
              <a:rPr lang="en-US" smtClean="0"/>
              <a:t>3/22/2014</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195B990E-B90A-4463-8F51-5406F313E947}" type="slidenum">
              <a:rPr lang="en-US" smtClean="0"/>
              <a:t>‹#›</a:t>
            </a:fld>
            <a:endParaRPr lang="en-US"/>
          </a:p>
        </p:txBody>
      </p:sp>
    </p:spTree>
    <p:extLst>
      <p:ext uri="{BB962C8B-B14F-4D97-AF65-F5344CB8AC3E}">
        <p14:creationId xmlns:p14="http://schemas.microsoft.com/office/powerpoint/2010/main" val="3470215229"/>
      </p:ext>
    </p:extLst>
  </p:cSld>
  <p:clrMap bg1="lt1" tx1="dk1" bg2="lt2" tx2="dk2" accent1="accent1" accent2="accent2" accent3="accent3" accent4="accent4" accent5="accent5" accent6="accent6" hlink="hlink" folHlink="folHlink"/>
  <p:sldLayoutIdLst>
    <p:sldLayoutId id="2147484417" r:id="rId1"/>
    <p:sldLayoutId id="2147484418" r:id="rId2"/>
    <p:sldLayoutId id="2147484419" r:id="rId3"/>
    <p:sldLayoutId id="2147484420" r:id="rId4"/>
    <p:sldLayoutId id="2147484421" r:id="rId5"/>
    <p:sldLayoutId id="2147484422" r:id="rId6"/>
    <p:sldLayoutId id="2147484423" r:id="rId7"/>
    <p:sldLayoutId id="2147484424" r:id="rId8"/>
    <p:sldLayoutId id="2147484425" r:id="rId9"/>
    <p:sldLayoutId id="2147484426" r:id="rId10"/>
    <p:sldLayoutId id="2147484427" r:id="rId11"/>
    <p:sldLayoutId id="2147484428" r:id="rId12"/>
    <p:sldLayoutId id="2147484429" r:id="rId13"/>
    <p:sldLayoutId id="2147484430" r:id="rId14"/>
    <p:sldLayoutId id="2147484431" r:id="rId15"/>
    <p:sldLayoutId id="214748443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irrodl.org/index.php/irrodl/article/view/675/127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1400" dirty="0"/>
              <a:t>Running </a:t>
            </a:r>
            <a:r>
              <a:rPr lang="en-US" sz="1400" dirty="0" smtClean="0"/>
              <a:t>head: CONTEMPLATING CHARACTERISTICS</a:t>
            </a:r>
            <a:endParaRPr lang="en-US" sz="1400" dirty="0"/>
          </a:p>
        </p:txBody>
      </p:sp>
      <p:sp>
        <p:nvSpPr>
          <p:cNvPr id="3" name="Content Placeholder 2"/>
          <p:cNvSpPr>
            <a:spLocks noGrp="1"/>
          </p:cNvSpPr>
          <p:nvPr>
            <p:ph idx="1"/>
          </p:nvPr>
        </p:nvSpPr>
        <p:spPr>
          <a:xfrm>
            <a:off x="457200" y="1828800"/>
            <a:ext cx="8229600" cy="4297363"/>
          </a:xfrm>
        </p:spPr>
        <p:txBody>
          <a:bodyPr/>
          <a:lstStyle/>
          <a:p>
            <a:pPr marL="0" indent="0" algn="ctr">
              <a:buNone/>
            </a:pPr>
            <a:endParaRPr lang="en-US" sz="800" dirty="0" smtClean="0"/>
          </a:p>
          <a:p>
            <a:pPr marL="0" indent="0" algn="ctr">
              <a:buNone/>
            </a:pPr>
            <a:r>
              <a:rPr lang="en-US" sz="2800" dirty="0" smtClean="0"/>
              <a:t>Contemplating Characteristics</a:t>
            </a:r>
          </a:p>
          <a:p>
            <a:pPr marL="0" indent="0" algn="ctr">
              <a:buNone/>
            </a:pPr>
            <a:r>
              <a:rPr lang="en-US" sz="2800" dirty="0" smtClean="0"/>
              <a:t>EDU337 Collaboration in the Virtual Classroom</a:t>
            </a:r>
          </a:p>
          <a:p>
            <a:pPr marL="0" indent="0" algn="ctr">
              <a:buNone/>
            </a:pPr>
            <a:r>
              <a:rPr lang="en-US" sz="2800" dirty="0" smtClean="0"/>
              <a:t>Dr. Barbara Hall</a:t>
            </a:r>
          </a:p>
          <a:p>
            <a:pPr marL="0" indent="0" algn="ctr">
              <a:buNone/>
            </a:pPr>
            <a:r>
              <a:rPr lang="en-US" sz="2800" dirty="0" smtClean="0"/>
              <a:t>March 2014</a:t>
            </a:r>
          </a:p>
          <a:p>
            <a:endParaRPr lang="en-US" dirty="0"/>
          </a:p>
        </p:txBody>
      </p:sp>
    </p:spTree>
    <p:extLst>
      <p:ext uri="{BB962C8B-B14F-4D97-AF65-F5344CB8AC3E}">
        <p14:creationId xmlns:p14="http://schemas.microsoft.com/office/powerpoint/2010/main" val="3244862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anim calcmode="lin" valueType="num">
                                      <p:cBhvr>
                                        <p:cTn id="8"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down)">
                                      <p:cBhvr>
                                        <p:cTn id="21" dur="580">
                                          <p:stCondLst>
                                            <p:cond delay="0"/>
                                          </p:stCondLst>
                                        </p:cTn>
                                        <p:tgtEl>
                                          <p:spTgt spid="3">
                                            <p:txEl>
                                              <p:pRg st="3" end="3"/>
                                            </p:txEl>
                                          </p:spTgt>
                                        </p:tgtEl>
                                      </p:cBhvr>
                                    </p:animEffect>
                                    <p:anim calcmode="lin" valueType="num">
                                      <p:cBhvr>
                                        <p:cTn id="2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27" dur="26">
                                          <p:stCondLst>
                                            <p:cond delay="650"/>
                                          </p:stCondLst>
                                        </p:cTn>
                                        <p:tgtEl>
                                          <p:spTgt spid="3">
                                            <p:txEl>
                                              <p:pRg st="3" end="3"/>
                                            </p:txEl>
                                          </p:spTgt>
                                        </p:tgtEl>
                                      </p:cBhvr>
                                      <p:to x="100000" y="60000"/>
                                    </p:animScale>
                                    <p:animScale>
                                      <p:cBhvr>
                                        <p:cTn id="28" dur="166" decel="50000">
                                          <p:stCondLst>
                                            <p:cond delay="676"/>
                                          </p:stCondLst>
                                        </p:cTn>
                                        <p:tgtEl>
                                          <p:spTgt spid="3">
                                            <p:txEl>
                                              <p:pRg st="3" end="3"/>
                                            </p:txEl>
                                          </p:spTgt>
                                        </p:tgtEl>
                                      </p:cBhvr>
                                      <p:to x="100000" y="100000"/>
                                    </p:animScale>
                                    <p:animScale>
                                      <p:cBhvr>
                                        <p:cTn id="29" dur="26">
                                          <p:stCondLst>
                                            <p:cond delay="1312"/>
                                          </p:stCondLst>
                                        </p:cTn>
                                        <p:tgtEl>
                                          <p:spTgt spid="3">
                                            <p:txEl>
                                              <p:pRg st="3" end="3"/>
                                            </p:txEl>
                                          </p:spTgt>
                                        </p:tgtEl>
                                      </p:cBhvr>
                                      <p:to x="100000" y="80000"/>
                                    </p:animScale>
                                    <p:animScale>
                                      <p:cBhvr>
                                        <p:cTn id="30" dur="166" decel="50000">
                                          <p:stCondLst>
                                            <p:cond delay="1338"/>
                                          </p:stCondLst>
                                        </p:cTn>
                                        <p:tgtEl>
                                          <p:spTgt spid="3">
                                            <p:txEl>
                                              <p:pRg st="3" end="3"/>
                                            </p:txEl>
                                          </p:spTgt>
                                        </p:tgtEl>
                                      </p:cBhvr>
                                      <p:to x="100000" y="100000"/>
                                    </p:animScale>
                                    <p:animScale>
                                      <p:cBhvr>
                                        <p:cTn id="31" dur="26">
                                          <p:stCondLst>
                                            <p:cond delay="1642"/>
                                          </p:stCondLst>
                                        </p:cTn>
                                        <p:tgtEl>
                                          <p:spTgt spid="3">
                                            <p:txEl>
                                              <p:pRg st="3" end="3"/>
                                            </p:txEl>
                                          </p:spTgt>
                                        </p:tgtEl>
                                      </p:cBhvr>
                                      <p:to x="100000" y="90000"/>
                                    </p:animScale>
                                    <p:animScale>
                                      <p:cBhvr>
                                        <p:cTn id="32" dur="166" decel="50000">
                                          <p:stCondLst>
                                            <p:cond delay="1668"/>
                                          </p:stCondLst>
                                        </p:cTn>
                                        <p:tgtEl>
                                          <p:spTgt spid="3">
                                            <p:txEl>
                                              <p:pRg st="3" end="3"/>
                                            </p:txEl>
                                          </p:spTgt>
                                        </p:tgtEl>
                                      </p:cBhvr>
                                      <p:to x="100000" y="100000"/>
                                    </p:animScale>
                                    <p:animScale>
                                      <p:cBhvr>
                                        <p:cTn id="33" dur="26">
                                          <p:stCondLst>
                                            <p:cond delay="1808"/>
                                          </p:stCondLst>
                                        </p:cTn>
                                        <p:tgtEl>
                                          <p:spTgt spid="3">
                                            <p:txEl>
                                              <p:pRg st="3" end="3"/>
                                            </p:txEl>
                                          </p:spTgt>
                                        </p:tgtEl>
                                      </p:cBhvr>
                                      <p:to x="100000" y="95000"/>
                                    </p:animScale>
                                    <p:animScale>
                                      <p:cBhvr>
                                        <p:cTn id="34" dur="166" decel="50000">
                                          <p:stCondLst>
                                            <p:cond delay="1834"/>
                                          </p:stCondLst>
                                        </p:cTn>
                                        <p:tgtEl>
                                          <p:spTgt spid="3">
                                            <p:txEl>
                                              <p:pRg st="3" end="3"/>
                                            </p:txEl>
                                          </p:spTgt>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barn(inVertical)">
                                      <p:cBhvr>
                                        <p:cTn id="3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Communication</a:t>
            </a:r>
            <a:endParaRPr lang="en-US" sz="4000" dirty="0"/>
          </a:p>
        </p:txBody>
      </p:sp>
      <p:sp>
        <p:nvSpPr>
          <p:cNvPr id="3" name="Content Placeholder 2"/>
          <p:cNvSpPr>
            <a:spLocks noGrp="1"/>
          </p:cNvSpPr>
          <p:nvPr>
            <p:ph idx="1"/>
          </p:nvPr>
        </p:nvSpPr>
        <p:spPr/>
        <p:txBody>
          <a:bodyPr>
            <a:normAutofit fontScale="92500" lnSpcReduction="20000"/>
          </a:bodyPr>
          <a:lstStyle/>
          <a:p>
            <a:r>
              <a:rPr lang="en-US" sz="2800" dirty="0" smtClean="0"/>
              <a:t>Elaborative (Constructive) Feedback</a:t>
            </a:r>
          </a:p>
          <a:p>
            <a:pPr lvl="1"/>
            <a:r>
              <a:rPr lang="en-US" sz="2400" dirty="0" smtClean="0"/>
              <a:t>Student Growth</a:t>
            </a:r>
          </a:p>
          <a:p>
            <a:pPr lvl="1"/>
            <a:r>
              <a:rPr lang="en-US" sz="2400" dirty="0" smtClean="0"/>
              <a:t>Relevancy </a:t>
            </a:r>
          </a:p>
          <a:p>
            <a:r>
              <a:rPr lang="en-US" sz="2800" dirty="0" smtClean="0"/>
              <a:t>Feedback on Interviewing Skills</a:t>
            </a:r>
          </a:p>
          <a:p>
            <a:pPr lvl="1"/>
            <a:r>
              <a:rPr lang="en-US" sz="2400" dirty="0" smtClean="0"/>
              <a:t>Examples of Useful Feedback </a:t>
            </a:r>
          </a:p>
          <a:p>
            <a:pPr lvl="1"/>
            <a:r>
              <a:rPr lang="en-US" sz="2400" dirty="0" smtClean="0"/>
              <a:t>Examples of Not Useful Feedback</a:t>
            </a:r>
          </a:p>
          <a:p>
            <a:r>
              <a:rPr lang="en-US" sz="2800" dirty="0"/>
              <a:t>Feedback on </a:t>
            </a:r>
            <a:r>
              <a:rPr lang="en-US" sz="2800" dirty="0" smtClean="0"/>
              <a:t>Resume Building</a:t>
            </a:r>
            <a:endParaRPr lang="en-US" sz="2800" dirty="0"/>
          </a:p>
          <a:p>
            <a:pPr lvl="1"/>
            <a:r>
              <a:rPr lang="en-US" sz="2400" dirty="0"/>
              <a:t>Examples of Useful Feedback </a:t>
            </a:r>
          </a:p>
          <a:p>
            <a:pPr lvl="1"/>
            <a:r>
              <a:rPr lang="en-US" sz="2400" dirty="0"/>
              <a:t>Examples of Not Useful Feedback</a:t>
            </a:r>
          </a:p>
          <a:p>
            <a:endParaRPr lang="en-US" sz="2800" dirty="0"/>
          </a:p>
        </p:txBody>
      </p:sp>
    </p:spTree>
    <p:extLst>
      <p:ext uri="{BB962C8B-B14F-4D97-AF65-F5344CB8AC3E}">
        <p14:creationId xmlns:p14="http://schemas.microsoft.com/office/powerpoint/2010/main" val="273819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barn(inVertical)">
                                      <p:cBhvr>
                                        <p:cTn id="31" dur="5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barn(inVertical)">
                                      <p:cBhvr>
                                        <p:cTn id="36" dur="500"/>
                                        <p:tgtEl>
                                          <p:spTgt spid="3">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barn(inVertical)">
                                      <p:cBhvr>
                                        <p:cTn id="41" dur="500"/>
                                        <p:tgtEl>
                                          <p:spTgt spid="3">
                                            <p:txEl>
                                              <p:pRg st="5" end="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 calcmode="lin" valueType="num">
                                      <p:cBhvr additive="base">
                                        <p:cTn id="4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fade">
                                      <p:cBhvr>
                                        <p:cTn id="52" dur="1000"/>
                                        <p:tgtEl>
                                          <p:spTgt spid="3">
                                            <p:txEl>
                                              <p:pRg st="7" end="7"/>
                                            </p:txEl>
                                          </p:spTgt>
                                        </p:tgtEl>
                                      </p:cBhvr>
                                    </p:animEffect>
                                    <p:anim calcmode="lin" valueType="num">
                                      <p:cBhvr>
                                        <p:cTn id="5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animEffect transition="in" filter="fade">
                                      <p:cBhvr>
                                        <p:cTn id="59" dur="1000"/>
                                        <p:tgtEl>
                                          <p:spTgt spid="3">
                                            <p:txEl>
                                              <p:pRg st="8" end="8"/>
                                            </p:txEl>
                                          </p:spTgt>
                                        </p:tgtEl>
                                      </p:cBhvr>
                                    </p:animEffect>
                                    <p:anim calcmode="lin" valueType="num">
                                      <p:cBhvr>
                                        <p:cTn id="6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t>Structure</a:t>
            </a:r>
            <a:endParaRPr lang="en-US" sz="4000" dirty="0"/>
          </a:p>
        </p:txBody>
      </p:sp>
      <p:sp>
        <p:nvSpPr>
          <p:cNvPr id="3" name="Content Placeholder 2"/>
          <p:cNvSpPr>
            <a:spLocks noGrp="1"/>
          </p:cNvSpPr>
          <p:nvPr>
            <p:ph idx="1"/>
          </p:nvPr>
        </p:nvSpPr>
        <p:spPr/>
        <p:txBody>
          <a:bodyPr>
            <a:normAutofit fontScale="92500" lnSpcReduction="10000"/>
          </a:bodyPr>
          <a:lstStyle/>
          <a:p>
            <a:r>
              <a:rPr lang="en-US" sz="2800" dirty="0" smtClean="0"/>
              <a:t>Macro-Script</a:t>
            </a:r>
            <a:endParaRPr lang="en-US" sz="2800" dirty="0" smtClean="0"/>
          </a:p>
          <a:p>
            <a:pPr lvl="1"/>
            <a:r>
              <a:rPr lang="en-US" sz="2400" dirty="0" smtClean="0"/>
              <a:t>Motivates Group</a:t>
            </a:r>
          </a:p>
          <a:p>
            <a:pPr lvl="1"/>
            <a:r>
              <a:rPr lang="en-US" sz="2400" dirty="0" smtClean="0"/>
              <a:t>Provides </a:t>
            </a:r>
            <a:r>
              <a:rPr lang="en-US" sz="2400" dirty="0" smtClean="0"/>
              <a:t>Structure</a:t>
            </a:r>
          </a:p>
          <a:p>
            <a:pPr lvl="1"/>
            <a:r>
              <a:rPr lang="en-US" sz="2400" dirty="0"/>
              <a:t>Flexibility</a:t>
            </a:r>
          </a:p>
          <a:p>
            <a:pPr lvl="1"/>
            <a:r>
              <a:rPr lang="en-US" sz="2400" dirty="0" smtClean="0"/>
              <a:t>Adaptability</a:t>
            </a:r>
            <a:endParaRPr lang="en-US" sz="2400" dirty="0" smtClean="0"/>
          </a:p>
          <a:p>
            <a:r>
              <a:rPr lang="en-US" sz="2800" dirty="0" smtClean="0"/>
              <a:t>Roles</a:t>
            </a:r>
          </a:p>
          <a:p>
            <a:pPr lvl="1"/>
            <a:r>
              <a:rPr lang="en-US" sz="2400" dirty="0" smtClean="0"/>
              <a:t>Clearly Defined</a:t>
            </a:r>
          </a:p>
          <a:p>
            <a:pPr lvl="1"/>
            <a:r>
              <a:rPr lang="en-US" sz="2400" dirty="0" smtClean="0"/>
              <a:t>Helper / Learner </a:t>
            </a:r>
            <a:r>
              <a:rPr lang="en-US" sz="2400" dirty="0" smtClean="0"/>
              <a:t>Roles</a:t>
            </a:r>
            <a:endParaRPr lang="en-US" sz="2400" dirty="0" smtClean="0"/>
          </a:p>
        </p:txBody>
      </p:sp>
    </p:spTree>
    <p:extLst>
      <p:ext uri="{BB962C8B-B14F-4D97-AF65-F5344CB8AC3E}">
        <p14:creationId xmlns:p14="http://schemas.microsoft.com/office/powerpoint/2010/main" val="90008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checkerboard(across)">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checkerboard(across)">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checkerboard(across)">
                                      <p:cBhvr>
                                        <p:cTn id="24" dur="5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checkerboard(across)">
                                      <p:cBhvr>
                                        <p:cTn id="29" dur="500"/>
                                        <p:tgtEl>
                                          <p:spTgt spid="3">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fade">
                                      <p:cBhvr>
                                        <p:cTn id="41" dur="1000"/>
                                        <p:tgtEl>
                                          <p:spTgt spid="3">
                                            <p:txEl>
                                              <p:pRg st="6" end="6"/>
                                            </p:txEl>
                                          </p:spTgt>
                                        </p:tgtEl>
                                      </p:cBhvr>
                                    </p:animEffect>
                                    <p:anim calcmode="lin" valueType="num">
                                      <p:cBhvr>
                                        <p:cTn id="4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1000"/>
                                        <p:tgtEl>
                                          <p:spTgt spid="3">
                                            <p:txEl>
                                              <p:pRg st="7" end="7"/>
                                            </p:txEl>
                                          </p:spTgt>
                                        </p:tgtEl>
                                      </p:cBhvr>
                                    </p:animEffect>
                                    <p:anim calcmode="lin" valueType="num">
                                      <p:cBhvr>
                                        <p:cTn id="4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Group Composition</a:t>
            </a:r>
            <a:endParaRPr lang="en-US" sz="4000" dirty="0"/>
          </a:p>
        </p:txBody>
      </p:sp>
      <p:sp>
        <p:nvSpPr>
          <p:cNvPr id="3" name="Content Placeholder 2"/>
          <p:cNvSpPr>
            <a:spLocks noGrp="1"/>
          </p:cNvSpPr>
          <p:nvPr>
            <p:ph idx="1"/>
          </p:nvPr>
        </p:nvSpPr>
        <p:spPr/>
        <p:txBody>
          <a:bodyPr>
            <a:normAutofit fontScale="85000" lnSpcReduction="20000"/>
          </a:bodyPr>
          <a:lstStyle/>
          <a:p>
            <a:r>
              <a:rPr lang="en-US" sz="3200" dirty="0" smtClean="0"/>
              <a:t>Heterogeneous </a:t>
            </a:r>
          </a:p>
          <a:p>
            <a:pPr lvl="1"/>
            <a:r>
              <a:rPr lang="en-US" sz="2800" dirty="0" smtClean="0"/>
              <a:t>Requires minimal knowledge of the skill sets</a:t>
            </a:r>
          </a:p>
          <a:p>
            <a:pPr lvl="1"/>
            <a:r>
              <a:rPr lang="en-US" sz="2800" dirty="0" smtClean="0"/>
              <a:t>Helpful in generating ideas and broadens scope</a:t>
            </a:r>
          </a:p>
          <a:p>
            <a:r>
              <a:rPr lang="en-US" sz="3200" dirty="0" smtClean="0"/>
              <a:t>Homogeneous </a:t>
            </a:r>
          </a:p>
          <a:p>
            <a:pPr lvl="1"/>
            <a:r>
              <a:rPr lang="en-US" sz="2800" dirty="0" smtClean="0"/>
              <a:t>Similar Skill Sets</a:t>
            </a:r>
          </a:p>
          <a:p>
            <a:pPr lvl="1"/>
            <a:r>
              <a:rPr lang="en-US" sz="2800" dirty="0" smtClean="0"/>
              <a:t>Similar Backgrounds</a:t>
            </a:r>
          </a:p>
          <a:p>
            <a:pPr lvl="1"/>
            <a:r>
              <a:rPr lang="en-US" sz="2800" dirty="0" smtClean="0"/>
              <a:t>Similar Experiences</a:t>
            </a:r>
          </a:p>
          <a:p>
            <a:pPr lvl="1"/>
            <a:endParaRPr lang="en-US" sz="2800" dirty="0"/>
          </a:p>
        </p:txBody>
      </p:sp>
    </p:spTree>
    <p:extLst>
      <p:ext uri="{BB962C8B-B14F-4D97-AF65-F5344CB8AC3E}">
        <p14:creationId xmlns:p14="http://schemas.microsoft.com/office/powerpoint/2010/main" val="1242064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Grounding</a:t>
            </a:r>
            <a:endParaRPr lang="en-US" sz="4000" dirty="0"/>
          </a:p>
        </p:txBody>
      </p:sp>
      <p:sp>
        <p:nvSpPr>
          <p:cNvPr id="3" name="Content Placeholder 2"/>
          <p:cNvSpPr>
            <a:spLocks noGrp="1"/>
          </p:cNvSpPr>
          <p:nvPr>
            <p:ph idx="1"/>
          </p:nvPr>
        </p:nvSpPr>
        <p:spPr/>
        <p:txBody>
          <a:bodyPr>
            <a:normAutofit fontScale="92500" lnSpcReduction="10000"/>
          </a:bodyPr>
          <a:lstStyle/>
          <a:p>
            <a:r>
              <a:rPr lang="en-US" sz="3200" dirty="0" smtClean="0"/>
              <a:t>Common Ground </a:t>
            </a:r>
          </a:p>
          <a:p>
            <a:pPr lvl="1"/>
            <a:r>
              <a:rPr lang="en-US" sz="2800" dirty="0" smtClean="0"/>
              <a:t>Imperative to achieve goal</a:t>
            </a:r>
          </a:p>
          <a:p>
            <a:pPr lvl="1"/>
            <a:r>
              <a:rPr lang="en-US" sz="2800" dirty="0" smtClean="0"/>
              <a:t>Introductions and Backgrounds</a:t>
            </a:r>
          </a:p>
          <a:p>
            <a:r>
              <a:rPr lang="en-US" sz="3200" dirty="0" smtClean="0"/>
              <a:t>Common Bonds</a:t>
            </a:r>
          </a:p>
          <a:p>
            <a:pPr lvl="1"/>
            <a:r>
              <a:rPr lang="en-US" sz="2800" dirty="0" smtClean="0"/>
              <a:t>Shared Experiences </a:t>
            </a:r>
          </a:p>
          <a:p>
            <a:pPr lvl="1"/>
            <a:r>
              <a:rPr lang="en-US" sz="2800" dirty="0" smtClean="0"/>
              <a:t>Community Building</a:t>
            </a:r>
          </a:p>
          <a:p>
            <a:r>
              <a:rPr lang="en-US" sz="3200" dirty="0" smtClean="0"/>
              <a:t>Allows Grouping</a:t>
            </a:r>
          </a:p>
          <a:p>
            <a:pPr lvl="1"/>
            <a:endParaRPr lang="en-US" sz="2800" dirty="0"/>
          </a:p>
        </p:txBody>
      </p:sp>
    </p:spTree>
    <p:extLst>
      <p:ext uri="{BB962C8B-B14F-4D97-AF65-F5344CB8AC3E}">
        <p14:creationId xmlns:p14="http://schemas.microsoft.com/office/powerpoint/2010/main" val="33102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1000"/>
                                        <p:tgtEl>
                                          <p:spTgt spid="3">
                                            <p:txEl>
                                              <p:pRg st="5" end="5"/>
                                            </p:txEl>
                                          </p:spTgt>
                                        </p:tgtEl>
                                      </p:cBhvr>
                                    </p:animEffect>
                                    <p:anim calcmode="lin" valueType="num">
                                      <p:cBhvr>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6" presetClass="entr" presetSubtype="16"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circle(in)">
                                      <p:cBhvr>
                                        <p:cTn id="43"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14400"/>
          </a:xfrm>
        </p:spPr>
        <p:txBody>
          <a:bodyPr/>
          <a:lstStyle/>
          <a:p>
            <a:r>
              <a:rPr lang="en-US" dirty="0" smtClean="0"/>
              <a:t>Contributions </a:t>
            </a:r>
            <a:endParaRPr lang="en-US" dirty="0"/>
          </a:p>
        </p:txBody>
      </p:sp>
      <p:pic>
        <p:nvPicPr>
          <p:cNvPr id="7" name="Picture 6"/>
          <p:cNvPicPr>
            <a:picLocks noChangeAspect="1"/>
          </p:cNvPicPr>
          <p:nvPr/>
        </p:nvPicPr>
        <p:blipFill>
          <a:blip r:embed="rId3"/>
          <a:stretch>
            <a:fillRect/>
          </a:stretch>
        </p:blipFill>
        <p:spPr>
          <a:xfrm>
            <a:off x="1752600" y="1676400"/>
            <a:ext cx="6187440" cy="3356686"/>
          </a:xfrm>
          <a:prstGeom prst="rect">
            <a:avLst/>
          </a:prstGeom>
        </p:spPr>
      </p:pic>
      <p:cxnSp>
        <p:nvCxnSpPr>
          <p:cNvPr id="9" name="Straight Connector 8"/>
          <p:cNvCxnSpPr/>
          <p:nvPr/>
        </p:nvCxnSpPr>
        <p:spPr>
          <a:xfrm flipV="1">
            <a:off x="1143000" y="3429000"/>
            <a:ext cx="1524000" cy="91683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6248400" y="3354743"/>
            <a:ext cx="2037188" cy="991088"/>
          </a:xfrm>
          <a:prstGeom prst="line">
            <a:avLst/>
          </a:prstGeom>
        </p:spPr>
        <p:style>
          <a:lnRef idx="1">
            <a:schemeClr val="accent1"/>
          </a:lnRef>
          <a:fillRef idx="0">
            <a:schemeClr val="accent1"/>
          </a:fillRef>
          <a:effectRef idx="0">
            <a:schemeClr val="accent1"/>
          </a:effectRef>
          <a:fontRef idx="minor">
            <a:schemeClr val="tx1"/>
          </a:fontRef>
        </p:style>
      </p:cxnSp>
      <p:pic>
        <p:nvPicPr>
          <p:cNvPr id="13" name="Content Placeholder 12"/>
          <p:cNvPicPr>
            <a:picLocks noGrp="1" noChangeAspect="1"/>
          </p:cNvPicPr>
          <p:nvPr>
            <p:ph idx="1"/>
          </p:nvPr>
        </p:nvPicPr>
        <p:blipFill>
          <a:blip r:embed="rId4"/>
          <a:stretch>
            <a:fillRect/>
          </a:stretch>
        </p:blipFill>
        <p:spPr>
          <a:xfrm>
            <a:off x="1143000" y="4345831"/>
            <a:ext cx="7142588" cy="1365250"/>
          </a:xfrm>
          <a:prstGeom prst="rect">
            <a:avLst/>
          </a:prstGeom>
        </p:spPr>
      </p:pic>
    </p:spTree>
    <p:extLst>
      <p:ext uri="{BB962C8B-B14F-4D97-AF65-F5344CB8AC3E}">
        <p14:creationId xmlns:p14="http://schemas.microsoft.com/office/powerpoint/2010/main" val="1136793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down)">
                                      <p:cBhvr>
                                        <p:cTn id="14" dur="500"/>
                                        <p:tgtEl>
                                          <p:spTgt spid="9"/>
                                        </p:tgtEl>
                                      </p:cBhvr>
                                    </p:animEffect>
                                  </p:childTnLst>
                                </p:cTn>
                              </p:par>
                              <p:par>
                                <p:cTn id="15" presetID="22" presetClass="entr" presetSubtype="4"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par>
                                <p:cTn id="18" presetID="22" presetClass="entr" presetSubtype="4"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14400"/>
          </a:xfrm>
        </p:spPr>
        <p:txBody>
          <a:bodyPr/>
          <a:lstStyle/>
          <a:p>
            <a:r>
              <a:rPr lang="en-US" dirty="0" smtClean="0"/>
              <a:t>Contributions </a:t>
            </a:r>
            <a:endParaRPr lang="en-US" dirty="0"/>
          </a:p>
        </p:txBody>
      </p:sp>
      <p:pic>
        <p:nvPicPr>
          <p:cNvPr id="3" name="Picture 2"/>
          <p:cNvPicPr>
            <a:picLocks noChangeAspect="1"/>
          </p:cNvPicPr>
          <p:nvPr/>
        </p:nvPicPr>
        <p:blipFill>
          <a:blip r:embed="rId2"/>
          <a:stretch>
            <a:fillRect/>
          </a:stretch>
        </p:blipFill>
        <p:spPr>
          <a:xfrm>
            <a:off x="2436293" y="1657350"/>
            <a:ext cx="6250507" cy="3390900"/>
          </a:xfrm>
          <a:prstGeom prst="rect">
            <a:avLst/>
          </a:prstGeom>
        </p:spPr>
      </p:pic>
      <p:grpSp>
        <p:nvGrpSpPr>
          <p:cNvPr id="9" name="Group 8"/>
          <p:cNvGrpSpPr/>
          <p:nvPr/>
        </p:nvGrpSpPr>
        <p:grpSpPr>
          <a:xfrm>
            <a:off x="914400" y="2895600"/>
            <a:ext cx="7558087" cy="3543796"/>
            <a:chOff x="914400" y="2895600"/>
            <a:chExt cx="7558087" cy="3543796"/>
          </a:xfrm>
        </p:grpSpPr>
        <p:pic>
          <p:nvPicPr>
            <p:cNvPr id="4" name="Picture 3"/>
            <p:cNvPicPr>
              <a:picLocks noChangeAspect="1"/>
            </p:cNvPicPr>
            <p:nvPr/>
          </p:nvPicPr>
          <p:blipFill>
            <a:blip r:embed="rId3"/>
            <a:stretch>
              <a:fillRect/>
            </a:stretch>
          </p:blipFill>
          <p:spPr>
            <a:xfrm>
              <a:off x="914400" y="3352800"/>
              <a:ext cx="7558087" cy="3086596"/>
            </a:xfrm>
            <a:prstGeom prst="rect">
              <a:avLst/>
            </a:prstGeom>
          </p:spPr>
        </p:pic>
        <p:cxnSp>
          <p:nvCxnSpPr>
            <p:cNvPr id="6" name="Straight Connector 5"/>
            <p:cNvCxnSpPr/>
            <p:nvPr/>
          </p:nvCxnSpPr>
          <p:spPr>
            <a:xfrm flipV="1">
              <a:off x="914400" y="2895600"/>
              <a:ext cx="22860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flipV="1">
              <a:off x="6946618" y="2914650"/>
              <a:ext cx="1525869" cy="438150"/>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95557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References</a:t>
            </a:r>
            <a:endParaRPr lang="en-US" sz="4000" dirty="0"/>
          </a:p>
        </p:txBody>
      </p:sp>
      <p:sp>
        <p:nvSpPr>
          <p:cNvPr id="3" name="Content Placeholder 2"/>
          <p:cNvSpPr>
            <a:spLocks noGrp="1"/>
          </p:cNvSpPr>
          <p:nvPr>
            <p:ph idx="1"/>
          </p:nvPr>
        </p:nvSpPr>
        <p:spPr/>
        <p:txBody>
          <a:bodyPr>
            <a:normAutofit fontScale="92500" lnSpcReduction="20000"/>
          </a:bodyPr>
          <a:lstStyle/>
          <a:p>
            <a:r>
              <a:rPr lang="en-US" sz="2400" dirty="0" smtClean="0"/>
              <a:t>Brindley</a:t>
            </a:r>
            <a:r>
              <a:rPr lang="en-US" sz="2400" dirty="0"/>
              <a:t>, J. E., </a:t>
            </a:r>
            <a:r>
              <a:rPr lang="en-US" sz="2400" dirty="0" err="1"/>
              <a:t>Walti</a:t>
            </a:r>
            <a:r>
              <a:rPr lang="en-US" sz="2400" dirty="0"/>
              <a:t>, C., &amp; </a:t>
            </a:r>
            <a:r>
              <a:rPr lang="en-US" sz="2400" dirty="0" err="1"/>
              <a:t>Blaschke</a:t>
            </a:r>
            <a:r>
              <a:rPr lang="en-US" sz="2400" dirty="0"/>
              <a:t>, L. M. (2009). Creating </a:t>
            </a:r>
            <a:r>
              <a:rPr lang="en-US" sz="2400" dirty="0" smtClean="0"/>
              <a:t>	effective </a:t>
            </a:r>
            <a:r>
              <a:rPr lang="en-US" sz="2400" dirty="0"/>
              <a:t>collaborative learning groups in an online </a:t>
            </a:r>
            <a:r>
              <a:rPr lang="en-US" sz="2400" dirty="0" smtClean="0"/>
              <a:t>	environment</a:t>
            </a:r>
            <a:r>
              <a:rPr lang="en-US" sz="2400" dirty="0"/>
              <a:t>. </a:t>
            </a:r>
            <a:r>
              <a:rPr lang="en-US" sz="2400" i="1" dirty="0"/>
              <a:t>The International Review of Research In </a:t>
            </a:r>
            <a:r>
              <a:rPr lang="en-US" sz="2400" i="1" dirty="0" smtClean="0"/>
              <a:t>	Open </a:t>
            </a:r>
            <a:r>
              <a:rPr lang="en-US" sz="2400" i="1" dirty="0"/>
              <a:t>and Distance Learning, 10</a:t>
            </a:r>
            <a:r>
              <a:rPr lang="en-US" sz="2400" dirty="0"/>
              <a:t>(3), </a:t>
            </a:r>
            <a:r>
              <a:rPr lang="en-US" sz="2400" dirty="0" err="1"/>
              <a:t>n.p</a:t>
            </a:r>
            <a:r>
              <a:rPr lang="en-US" sz="2400" dirty="0"/>
              <a:t>. Retrieved </a:t>
            </a:r>
            <a:r>
              <a:rPr lang="en-US" sz="2400" dirty="0" smtClean="0"/>
              <a:t>	from</a:t>
            </a:r>
            <a:r>
              <a:rPr lang="en-US" sz="2400" u="sng" dirty="0" smtClean="0">
                <a:hlinkClick r:id="rId2"/>
              </a:rPr>
              <a:t>http</a:t>
            </a:r>
            <a:r>
              <a:rPr lang="en-US" sz="2400" u="sng" dirty="0">
                <a:hlinkClick r:id="rId2"/>
              </a:rPr>
              <a:t>://</a:t>
            </a:r>
            <a:r>
              <a:rPr lang="en-US" sz="2400" u="sng" dirty="0" smtClean="0">
                <a:hlinkClick r:id="rId2"/>
              </a:rPr>
              <a:t>www.irrodl.org/index.php/irrodl/article/view/6	75/1271</a:t>
            </a:r>
            <a:endParaRPr lang="en-US" sz="2400" dirty="0"/>
          </a:p>
          <a:p>
            <a:r>
              <a:rPr lang="en-US" sz="2400" dirty="0"/>
              <a:t>Hall, B. M. (in press). Designing collaborative activities to </a:t>
            </a:r>
            <a:r>
              <a:rPr lang="en-US" sz="2400" dirty="0" smtClean="0"/>
              <a:t>	promote </a:t>
            </a:r>
            <a:r>
              <a:rPr lang="en-US" sz="2400" dirty="0"/>
              <a:t>understanding and problem solving. </a:t>
            </a:r>
            <a:r>
              <a:rPr lang="en-US" sz="2400" i="1" dirty="0"/>
              <a:t>International </a:t>
            </a:r>
            <a:r>
              <a:rPr lang="en-US" sz="2400" i="1" dirty="0" smtClean="0"/>
              <a:t>	Journal </a:t>
            </a:r>
            <a:r>
              <a:rPr lang="en-US" sz="2400" i="1" dirty="0"/>
              <a:t>of e-Collaboration, 10</a:t>
            </a:r>
            <a:r>
              <a:rPr lang="en-US" sz="2400" dirty="0"/>
              <a:t>(2). </a:t>
            </a:r>
          </a:p>
        </p:txBody>
      </p:sp>
    </p:spTree>
    <p:extLst>
      <p:ext uri="{BB962C8B-B14F-4D97-AF65-F5344CB8AC3E}">
        <p14:creationId xmlns:p14="http://schemas.microsoft.com/office/powerpoint/2010/main" val="3958369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2112</TotalTime>
  <Words>679</Words>
  <Application>Microsoft Office PowerPoint</Application>
  <PresentationFormat>On-screen Show (4:3)</PresentationFormat>
  <Paragraphs>98</Paragraphs>
  <Slides>8</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Century Gothic</vt:lpstr>
      <vt:lpstr>Wingdings 3</vt:lpstr>
      <vt:lpstr>Wisp</vt:lpstr>
      <vt:lpstr>Running head: CONTEMPLATING CHARACTERISTICS</vt:lpstr>
      <vt:lpstr>Communication</vt:lpstr>
      <vt:lpstr>Structure</vt:lpstr>
      <vt:lpstr>Group Composition</vt:lpstr>
      <vt:lpstr>Grounding</vt:lpstr>
      <vt:lpstr>Contributions </vt:lpstr>
      <vt:lpstr>Contributions </vt:lpstr>
      <vt:lpstr>References</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Running head: UNDERSTANDING LEARNING</dc:title>
  <dc:creator>Devlin</dc:creator>
  <cp:lastModifiedBy>Rox and Ernie Devlin</cp:lastModifiedBy>
  <cp:revision>69</cp:revision>
  <dcterms:created xsi:type="dcterms:W3CDTF">2013-12-22T02:35:39Z</dcterms:created>
  <dcterms:modified xsi:type="dcterms:W3CDTF">2014-03-22T14:54:37Z</dcterms:modified>
</cp:coreProperties>
</file>