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7" r:id="rId2"/>
    <p:sldId id="258" r:id="rId3"/>
    <p:sldId id="263" r:id="rId4"/>
    <p:sldId id="262" r:id="rId5"/>
    <p:sldId id="259" r:id="rId6"/>
    <p:sldId id="261" r:id="rId7"/>
    <p:sldId id="264" r:id="rId8"/>
    <p:sldId id="265"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ke" initials="J" lastIdx="2" clrIdx="0"/>
  <p:cmAuthor id="1" name="Rox and Ernie Devlin" initials="RaED"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757" autoAdjust="0"/>
    <p:restoredTop sz="79715" autoAdjust="0"/>
  </p:normalViewPr>
  <p:slideViewPr>
    <p:cSldViewPr snapToGrid="0">
      <p:cViewPr varScale="1">
        <p:scale>
          <a:sx n="58" d="100"/>
          <a:sy n="58" d="100"/>
        </p:scale>
        <p:origin x="108" y="34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4AC0BA-7496-4D21-8A04-55E2956DB607}" type="datetimeFigureOut">
              <a:rPr lang="en-US" smtClean="0"/>
              <a:t>3/16/2014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280E6F-F631-4848-8064-E064A0CE1CB0}" type="slidenum">
              <a:rPr lang="en-US" smtClean="0"/>
              <a:t>‹#›</a:t>
            </a:fld>
            <a:endParaRPr lang="en-US"/>
          </a:p>
        </p:txBody>
      </p:sp>
    </p:spTree>
    <p:extLst>
      <p:ext uri="{BB962C8B-B14F-4D97-AF65-F5344CB8AC3E}">
        <p14:creationId xmlns:p14="http://schemas.microsoft.com/office/powerpoint/2010/main" val="3298388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two largest obstacles a transitioning military</a:t>
            </a:r>
            <a:r>
              <a:rPr lang="en-US" baseline="0" dirty="0" smtClean="0"/>
              <a:t> veteran faces when leaving the military are relating their skills to the civilian world in a resume or interview.  There are resources available that assist veterans with not only translating skills, but there are tools that will specify skills based off of their position, job, and qualifications that many veterans do not </a:t>
            </a:r>
            <a:r>
              <a:rPr lang="en-US" baseline="0" smtClean="0"/>
              <a:t>know exist.</a:t>
            </a:r>
            <a:endParaRPr lang="en-US" dirty="0"/>
          </a:p>
        </p:txBody>
      </p:sp>
      <p:sp>
        <p:nvSpPr>
          <p:cNvPr id="4" name="Slide Number Placeholder 3"/>
          <p:cNvSpPr>
            <a:spLocks noGrp="1"/>
          </p:cNvSpPr>
          <p:nvPr>
            <p:ph type="sldNum" sz="quarter" idx="10"/>
          </p:nvPr>
        </p:nvSpPr>
        <p:spPr/>
        <p:txBody>
          <a:bodyPr/>
          <a:lstStyle/>
          <a:p>
            <a:fld id="{22280E6F-F631-4848-8064-E064A0CE1CB0}" type="slidenum">
              <a:rPr lang="en-US" smtClean="0"/>
              <a:t>1</a:t>
            </a:fld>
            <a:endParaRPr lang="en-US"/>
          </a:p>
        </p:txBody>
      </p:sp>
    </p:spTree>
    <p:extLst>
      <p:ext uri="{BB962C8B-B14F-4D97-AF65-F5344CB8AC3E}">
        <p14:creationId xmlns:p14="http://schemas.microsoft.com/office/powerpoint/2010/main" val="31554646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group has been broken into</a:t>
            </a:r>
            <a:r>
              <a:rPr lang="en-US" baseline="0" dirty="0" smtClean="0"/>
              <a:t> two groups.  Returning Veterans under the Age of 35 show a higher unemployment rate compared to the national average, whereas Veterans over the age of 35 show lower than the national average (</a:t>
            </a:r>
            <a:r>
              <a:rPr lang="en-US" baseline="0" dirty="0" err="1" smtClean="0"/>
              <a:t>Maffucci</a:t>
            </a:r>
            <a:r>
              <a:rPr lang="en-US" baseline="0" dirty="0" smtClean="0"/>
              <a:t>, 2013).  By comparing overall unemployment rates (Pre and Post 9/11) and combined age groups is misleading to the actual crisis we have among the younger troops (18-24), which has an unemployment rate almost double that of the national average (Tarantino, 2013).</a:t>
            </a:r>
            <a:endParaRPr lang="en-US" dirty="0"/>
          </a:p>
        </p:txBody>
      </p:sp>
      <p:sp>
        <p:nvSpPr>
          <p:cNvPr id="4" name="Slide Number Placeholder 3"/>
          <p:cNvSpPr>
            <a:spLocks noGrp="1"/>
          </p:cNvSpPr>
          <p:nvPr>
            <p:ph type="sldNum" sz="quarter" idx="10"/>
          </p:nvPr>
        </p:nvSpPr>
        <p:spPr/>
        <p:txBody>
          <a:bodyPr/>
          <a:lstStyle/>
          <a:p>
            <a:fld id="{22280E6F-F631-4848-8064-E064A0CE1CB0}" type="slidenum">
              <a:rPr lang="en-US" smtClean="0"/>
              <a:t>2</a:t>
            </a:fld>
            <a:endParaRPr lang="en-US"/>
          </a:p>
        </p:txBody>
      </p:sp>
    </p:spTree>
    <p:extLst>
      <p:ext uri="{BB962C8B-B14F-4D97-AF65-F5344CB8AC3E}">
        <p14:creationId xmlns:p14="http://schemas.microsoft.com/office/powerpoint/2010/main" val="17364518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a:t>
            </a:r>
            <a:r>
              <a:rPr lang="en-US" baseline="0" dirty="0" smtClean="0"/>
              <a:t> of the major concerns currently is that this is the first generation of business leaders that did not serve in the military.  Having never served, they have the challenge of recognizing what skills, training, and experience a Veteran has (Tarantino, 2013).  A majority of Veterans state that they see it as a challenge to match their skills and experience to current civilian job market (Pearl, 2013).</a:t>
            </a:r>
            <a:endParaRPr lang="en-US" dirty="0"/>
          </a:p>
        </p:txBody>
      </p:sp>
      <p:sp>
        <p:nvSpPr>
          <p:cNvPr id="4" name="Slide Number Placeholder 3"/>
          <p:cNvSpPr>
            <a:spLocks noGrp="1"/>
          </p:cNvSpPr>
          <p:nvPr>
            <p:ph type="sldNum" sz="quarter" idx="10"/>
          </p:nvPr>
        </p:nvSpPr>
        <p:spPr/>
        <p:txBody>
          <a:bodyPr/>
          <a:lstStyle/>
          <a:p>
            <a:fld id="{22280E6F-F631-4848-8064-E064A0CE1CB0}" type="slidenum">
              <a:rPr lang="en-US" smtClean="0"/>
              <a:t>3</a:t>
            </a:fld>
            <a:endParaRPr lang="en-US"/>
          </a:p>
        </p:txBody>
      </p:sp>
    </p:spTree>
    <p:extLst>
      <p:ext uri="{BB962C8B-B14F-4D97-AF65-F5344CB8AC3E}">
        <p14:creationId xmlns:p14="http://schemas.microsoft.com/office/powerpoint/2010/main" val="15020473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Older</a:t>
            </a:r>
            <a:r>
              <a:rPr lang="en-US" baseline="0" dirty="0" smtClean="0"/>
              <a:t> Veterans leaving the military have the advantage of working through the trades.  Many started off as trainees, progressed to the technician ranks, up through senior technicians, and for some, on to a supervisory role (Tarantino, 2013).</a:t>
            </a:r>
            <a:endParaRPr lang="en-US" dirty="0"/>
          </a:p>
        </p:txBody>
      </p:sp>
      <p:sp>
        <p:nvSpPr>
          <p:cNvPr id="4" name="Slide Number Placeholder 3"/>
          <p:cNvSpPr>
            <a:spLocks noGrp="1"/>
          </p:cNvSpPr>
          <p:nvPr>
            <p:ph type="sldNum" sz="quarter" idx="10"/>
          </p:nvPr>
        </p:nvSpPr>
        <p:spPr/>
        <p:txBody>
          <a:bodyPr/>
          <a:lstStyle/>
          <a:p>
            <a:fld id="{22280E6F-F631-4848-8064-E064A0CE1CB0}" type="slidenum">
              <a:rPr lang="en-US" smtClean="0"/>
              <a:t>4</a:t>
            </a:fld>
            <a:endParaRPr lang="en-US"/>
          </a:p>
        </p:txBody>
      </p:sp>
    </p:spTree>
    <p:extLst>
      <p:ext uri="{BB962C8B-B14F-4D97-AF65-F5344CB8AC3E}">
        <p14:creationId xmlns:p14="http://schemas.microsoft.com/office/powerpoint/2010/main" val="38953643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you can see here,</a:t>
            </a:r>
            <a:r>
              <a:rPr lang="en-US" baseline="0" dirty="0" smtClean="0"/>
              <a:t> Jake and Ernie have been collaborating their changes by a revision number.  By sharing the documents and communicating through </a:t>
            </a:r>
            <a:r>
              <a:rPr lang="en-US" baseline="0" dirty="0" err="1" smtClean="0"/>
              <a:t>gmail</a:t>
            </a:r>
            <a:r>
              <a:rPr lang="en-US" baseline="0" dirty="0" smtClean="0"/>
              <a:t>, it has generated a good amount of discussion, moving us from talking about our skills, to the younger generation getting out of the military and trying to find work.</a:t>
            </a:r>
            <a:endParaRPr lang="en-US" dirty="0"/>
          </a:p>
        </p:txBody>
      </p:sp>
      <p:sp>
        <p:nvSpPr>
          <p:cNvPr id="4" name="Slide Number Placeholder 3"/>
          <p:cNvSpPr>
            <a:spLocks noGrp="1"/>
          </p:cNvSpPr>
          <p:nvPr>
            <p:ph type="sldNum" sz="quarter" idx="10"/>
          </p:nvPr>
        </p:nvSpPr>
        <p:spPr/>
        <p:txBody>
          <a:bodyPr/>
          <a:lstStyle/>
          <a:p>
            <a:fld id="{22280E6F-F631-4848-8064-E064A0CE1CB0}" type="slidenum">
              <a:rPr lang="en-US" smtClean="0"/>
              <a:t>6</a:t>
            </a:fld>
            <a:endParaRPr lang="en-US"/>
          </a:p>
        </p:txBody>
      </p:sp>
    </p:spTree>
    <p:extLst>
      <p:ext uri="{BB962C8B-B14F-4D97-AF65-F5344CB8AC3E}">
        <p14:creationId xmlns:p14="http://schemas.microsoft.com/office/powerpoint/2010/main" val="26853012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page shows the different posting during the week as we worked through the project.</a:t>
            </a:r>
            <a:endParaRPr lang="en-US" dirty="0"/>
          </a:p>
        </p:txBody>
      </p:sp>
      <p:sp>
        <p:nvSpPr>
          <p:cNvPr id="4" name="Slide Number Placeholder 3"/>
          <p:cNvSpPr>
            <a:spLocks noGrp="1"/>
          </p:cNvSpPr>
          <p:nvPr>
            <p:ph type="sldNum" sz="quarter" idx="10"/>
          </p:nvPr>
        </p:nvSpPr>
        <p:spPr/>
        <p:txBody>
          <a:bodyPr/>
          <a:lstStyle/>
          <a:p>
            <a:fld id="{22280E6F-F631-4848-8064-E064A0CE1CB0}" type="slidenum">
              <a:rPr lang="en-US" smtClean="0"/>
              <a:t>7</a:t>
            </a:fld>
            <a:endParaRPr lang="en-US"/>
          </a:p>
        </p:txBody>
      </p:sp>
    </p:spTree>
    <p:extLst>
      <p:ext uri="{BB962C8B-B14F-4D97-AF65-F5344CB8AC3E}">
        <p14:creationId xmlns:p14="http://schemas.microsoft.com/office/powerpoint/2010/main" val="36399177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the calendar that show</a:t>
            </a:r>
            <a:r>
              <a:rPr lang="en-US" baseline="0" dirty="0" smtClean="0"/>
              <a:t> how we </a:t>
            </a:r>
            <a:r>
              <a:rPr lang="en-US" baseline="0" smtClean="0"/>
              <a:t>are trying to manage when we are available.</a:t>
            </a:r>
            <a:endParaRPr lang="en-US"/>
          </a:p>
        </p:txBody>
      </p:sp>
      <p:sp>
        <p:nvSpPr>
          <p:cNvPr id="4" name="Slide Number Placeholder 3"/>
          <p:cNvSpPr>
            <a:spLocks noGrp="1"/>
          </p:cNvSpPr>
          <p:nvPr>
            <p:ph type="sldNum" sz="quarter" idx="10"/>
          </p:nvPr>
        </p:nvSpPr>
        <p:spPr/>
        <p:txBody>
          <a:bodyPr/>
          <a:lstStyle/>
          <a:p>
            <a:fld id="{22280E6F-F631-4848-8064-E064A0CE1CB0}" type="slidenum">
              <a:rPr lang="en-US" smtClean="0"/>
              <a:t>8</a:t>
            </a:fld>
            <a:endParaRPr lang="en-US"/>
          </a:p>
        </p:txBody>
      </p:sp>
    </p:spTree>
    <p:extLst>
      <p:ext uri="{BB962C8B-B14F-4D97-AF65-F5344CB8AC3E}">
        <p14:creationId xmlns:p14="http://schemas.microsoft.com/office/powerpoint/2010/main" val="9441646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9BE2219-DE21-4C1E-9032-05811ADE6B08}" type="datetimeFigureOut">
              <a:rPr lang="en-US" smtClean="0"/>
              <a:t>3/16/2014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2DA0A-1EB4-42B5-BC8D-A3D59D1385A2}" type="slidenum">
              <a:rPr lang="en-US" smtClean="0"/>
              <a:t>‹#›</a:t>
            </a:fld>
            <a:endParaRPr lang="en-US"/>
          </a:p>
        </p:txBody>
      </p:sp>
    </p:spTree>
    <p:extLst>
      <p:ext uri="{BB962C8B-B14F-4D97-AF65-F5344CB8AC3E}">
        <p14:creationId xmlns:p14="http://schemas.microsoft.com/office/powerpoint/2010/main" val="28075270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BE2219-DE21-4C1E-9032-05811ADE6B08}" type="datetimeFigureOut">
              <a:rPr lang="en-US" smtClean="0"/>
              <a:t>3/16/2014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2DA0A-1EB4-42B5-BC8D-A3D59D1385A2}" type="slidenum">
              <a:rPr lang="en-US" smtClean="0"/>
              <a:t>‹#›</a:t>
            </a:fld>
            <a:endParaRPr lang="en-US"/>
          </a:p>
        </p:txBody>
      </p:sp>
    </p:spTree>
    <p:extLst>
      <p:ext uri="{BB962C8B-B14F-4D97-AF65-F5344CB8AC3E}">
        <p14:creationId xmlns:p14="http://schemas.microsoft.com/office/powerpoint/2010/main" val="28959334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BE2219-DE21-4C1E-9032-05811ADE6B08}" type="datetimeFigureOut">
              <a:rPr lang="en-US" smtClean="0"/>
              <a:t>3/16/2014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2DA0A-1EB4-42B5-BC8D-A3D59D1385A2}" type="slidenum">
              <a:rPr lang="en-US" smtClean="0"/>
              <a:t>‹#›</a:t>
            </a:fld>
            <a:endParaRPr lang="en-US"/>
          </a:p>
        </p:txBody>
      </p:sp>
    </p:spTree>
    <p:extLst>
      <p:ext uri="{BB962C8B-B14F-4D97-AF65-F5344CB8AC3E}">
        <p14:creationId xmlns:p14="http://schemas.microsoft.com/office/powerpoint/2010/main" val="70832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BE2219-DE21-4C1E-9032-05811ADE6B08}" type="datetimeFigureOut">
              <a:rPr lang="en-US" smtClean="0"/>
              <a:t>3/16/2014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2DA0A-1EB4-42B5-BC8D-A3D59D1385A2}" type="slidenum">
              <a:rPr lang="en-US" smtClean="0"/>
              <a:t>‹#›</a:t>
            </a:fld>
            <a:endParaRPr lang="en-US"/>
          </a:p>
        </p:txBody>
      </p:sp>
    </p:spTree>
    <p:extLst>
      <p:ext uri="{BB962C8B-B14F-4D97-AF65-F5344CB8AC3E}">
        <p14:creationId xmlns:p14="http://schemas.microsoft.com/office/powerpoint/2010/main" val="5846244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9BE2219-DE21-4C1E-9032-05811ADE6B08}" type="datetimeFigureOut">
              <a:rPr lang="en-US" smtClean="0"/>
              <a:t>3/16/2014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2DA0A-1EB4-42B5-BC8D-A3D59D1385A2}" type="slidenum">
              <a:rPr lang="en-US" smtClean="0"/>
              <a:t>‹#›</a:t>
            </a:fld>
            <a:endParaRPr lang="en-US"/>
          </a:p>
        </p:txBody>
      </p:sp>
    </p:spTree>
    <p:extLst>
      <p:ext uri="{BB962C8B-B14F-4D97-AF65-F5344CB8AC3E}">
        <p14:creationId xmlns:p14="http://schemas.microsoft.com/office/powerpoint/2010/main" val="9739170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9BE2219-DE21-4C1E-9032-05811ADE6B08}" type="datetimeFigureOut">
              <a:rPr lang="en-US" smtClean="0"/>
              <a:t>3/16/2014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2DA0A-1EB4-42B5-BC8D-A3D59D1385A2}" type="slidenum">
              <a:rPr lang="en-US" smtClean="0"/>
              <a:t>‹#›</a:t>
            </a:fld>
            <a:endParaRPr lang="en-US"/>
          </a:p>
        </p:txBody>
      </p:sp>
    </p:spTree>
    <p:extLst>
      <p:ext uri="{BB962C8B-B14F-4D97-AF65-F5344CB8AC3E}">
        <p14:creationId xmlns:p14="http://schemas.microsoft.com/office/powerpoint/2010/main" val="39953097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9BE2219-DE21-4C1E-9032-05811ADE6B08}" type="datetimeFigureOut">
              <a:rPr lang="en-US" smtClean="0"/>
              <a:t>3/16/2014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72DA0A-1EB4-42B5-BC8D-A3D59D1385A2}" type="slidenum">
              <a:rPr lang="en-US" smtClean="0"/>
              <a:t>‹#›</a:t>
            </a:fld>
            <a:endParaRPr lang="en-US"/>
          </a:p>
        </p:txBody>
      </p:sp>
    </p:spTree>
    <p:extLst>
      <p:ext uri="{BB962C8B-B14F-4D97-AF65-F5344CB8AC3E}">
        <p14:creationId xmlns:p14="http://schemas.microsoft.com/office/powerpoint/2010/main" val="3994394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9BE2219-DE21-4C1E-9032-05811ADE6B08}" type="datetimeFigureOut">
              <a:rPr lang="en-US" smtClean="0"/>
              <a:t>3/16/2014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872DA0A-1EB4-42B5-BC8D-A3D59D1385A2}" type="slidenum">
              <a:rPr lang="en-US" smtClean="0"/>
              <a:t>‹#›</a:t>
            </a:fld>
            <a:endParaRPr lang="en-US"/>
          </a:p>
        </p:txBody>
      </p:sp>
    </p:spTree>
    <p:extLst>
      <p:ext uri="{BB962C8B-B14F-4D97-AF65-F5344CB8AC3E}">
        <p14:creationId xmlns:p14="http://schemas.microsoft.com/office/powerpoint/2010/main" val="2003078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BE2219-DE21-4C1E-9032-05811ADE6B08}" type="datetimeFigureOut">
              <a:rPr lang="en-US" smtClean="0"/>
              <a:t>3/16/2014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72DA0A-1EB4-42B5-BC8D-A3D59D1385A2}" type="slidenum">
              <a:rPr lang="en-US" smtClean="0"/>
              <a:t>‹#›</a:t>
            </a:fld>
            <a:endParaRPr lang="en-US"/>
          </a:p>
        </p:txBody>
      </p:sp>
    </p:spTree>
    <p:extLst>
      <p:ext uri="{BB962C8B-B14F-4D97-AF65-F5344CB8AC3E}">
        <p14:creationId xmlns:p14="http://schemas.microsoft.com/office/powerpoint/2010/main" val="12265935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BE2219-DE21-4C1E-9032-05811ADE6B08}" type="datetimeFigureOut">
              <a:rPr lang="en-US" smtClean="0"/>
              <a:t>3/16/2014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2DA0A-1EB4-42B5-BC8D-A3D59D1385A2}" type="slidenum">
              <a:rPr lang="en-US" smtClean="0"/>
              <a:t>‹#›</a:t>
            </a:fld>
            <a:endParaRPr lang="en-US"/>
          </a:p>
        </p:txBody>
      </p:sp>
    </p:spTree>
    <p:extLst>
      <p:ext uri="{BB962C8B-B14F-4D97-AF65-F5344CB8AC3E}">
        <p14:creationId xmlns:p14="http://schemas.microsoft.com/office/powerpoint/2010/main" val="1972932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BE2219-DE21-4C1E-9032-05811ADE6B08}" type="datetimeFigureOut">
              <a:rPr lang="en-US" smtClean="0"/>
              <a:t>3/16/2014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2DA0A-1EB4-42B5-BC8D-A3D59D1385A2}" type="slidenum">
              <a:rPr lang="en-US" smtClean="0"/>
              <a:t>‹#›</a:t>
            </a:fld>
            <a:endParaRPr lang="en-US"/>
          </a:p>
        </p:txBody>
      </p:sp>
    </p:spTree>
    <p:extLst>
      <p:ext uri="{BB962C8B-B14F-4D97-AF65-F5344CB8AC3E}">
        <p14:creationId xmlns:p14="http://schemas.microsoft.com/office/powerpoint/2010/main" val="7462362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BE2219-DE21-4C1E-9032-05811ADE6B08}" type="datetimeFigureOut">
              <a:rPr lang="en-US" smtClean="0"/>
              <a:t>3/16/2014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72DA0A-1EB4-42B5-BC8D-A3D59D1385A2}" type="slidenum">
              <a:rPr lang="en-US" smtClean="0"/>
              <a:t>‹#›</a:t>
            </a:fld>
            <a:endParaRPr lang="en-US"/>
          </a:p>
        </p:txBody>
      </p:sp>
    </p:spTree>
    <p:extLst>
      <p:ext uri="{BB962C8B-B14F-4D97-AF65-F5344CB8AC3E}">
        <p14:creationId xmlns:p14="http://schemas.microsoft.com/office/powerpoint/2010/main" val="10261963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iava.org/blog/year-end-review-post-911-veteran-" TargetMode="External"/><Relationship Id="rId2" Type="http://schemas.openxmlformats.org/officeDocument/2006/relationships/hyperlink" Target="http://www.youtube.com/watch?v=TYorsmUcs5U" TargetMode="External"/><Relationship Id="rId1" Type="http://schemas.openxmlformats.org/officeDocument/2006/relationships/slideLayout" Target="../slideLayouts/slideLayout2.xml"/><Relationship Id="rId4" Type="http://schemas.openxmlformats.org/officeDocument/2006/relationships/hyperlink" Target="http://nation.time.com/2013/03/22/the-ground-truth-about-veterans-"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Military </a:t>
            </a:r>
            <a:r>
              <a:rPr lang="en-US" dirty="0" smtClean="0"/>
              <a:t>Transition - </a:t>
            </a:r>
            <a:r>
              <a:rPr lang="en-US" dirty="0"/>
              <a:t>What Are My Skills Worth</a:t>
            </a:r>
          </a:p>
        </p:txBody>
      </p:sp>
      <p:sp>
        <p:nvSpPr>
          <p:cNvPr id="3" name="Content Placeholder 2"/>
          <p:cNvSpPr>
            <a:spLocks noGrp="1"/>
          </p:cNvSpPr>
          <p:nvPr>
            <p:ph idx="1"/>
          </p:nvPr>
        </p:nvSpPr>
        <p:spPr/>
        <p:txBody>
          <a:bodyPr>
            <a:normAutofit/>
          </a:bodyPr>
          <a:lstStyle/>
          <a:p>
            <a:r>
              <a:rPr lang="en-US" dirty="0" smtClean="0"/>
              <a:t>The Goal of this training is to show transitioning military members the significance of their training and how it translates to the civilian job market.</a:t>
            </a:r>
          </a:p>
          <a:p>
            <a:endParaRPr lang="en-US" dirty="0"/>
          </a:p>
          <a:p>
            <a:r>
              <a:rPr lang="en-US" dirty="0" smtClean="0"/>
              <a:t>At the end of this lesson, the learner will be able to:</a:t>
            </a:r>
          </a:p>
          <a:p>
            <a:pPr lvl="1"/>
            <a:r>
              <a:rPr lang="en-US" dirty="0" smtClean="0"/>
              <a:t>Identify resources that help translate their current military skills to a civilian resume.</a:t>
            </a:r>
          </a:p>
          <a:p>
            <a:pPr lvl="1"/>
            <a:r>
              <a:rPr lang="en-US" dirty="0" smtClean="0"/>
              <a:t>Describe how to articulate their current military skills during an interview.</a:t>
            </a:r>
          </a:p>
        </p:txBody>
      </p:sp>
    </p:spTree>
    <p:extLst>
      <p:ext uri="{BB962C8B-B14F-4D97-AF65-F5344CB8AC3E}">
        <p14:creationId xmlns:p14="http://schemas.microsoft.com/office/powerpoint/2010/main" val="16727114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Military Transition - What Are My Skills Worth</a:t>
            </a:r>
            <a:endParaRPr lang="en-US" dirty="0"/>
          </a:p>
        </p:txBody>
      </p:sp>
      <p:sp>
        <p:nvSpPr>
          <p:cNvPr id="3" name="Content Placeholder 2"/>
          <p:cNvSpPr>
            <a:spLocks noGrp="1"/>
          </p:cNvSpPr>
          <p:nvPr>
            <p:ph idx="1"/>
          </p:nvPr>
        </p:nvSpPr>
        <p:spPr/>
        <p:txBody>
          <a:bodyPr>
            <a:normAutofit/>
          </a:bodyPr>
          <a:lstStyle/>
          <a:p>
            <a:pPr>
              <a:lnSpc>
                <a:spcPct val="150000"/>
              </a:lnSpc>
            </a:pPr>
            <a:r>
              <a:rPr lang="en-US" sz="4000" dirty="0" smtClean="0"/>
              <a:t>The two group of learners identified are:</a:t>
            </a:r>
          </a:p>
          <a:p>
            <a:pPr lvl="1">
              <a:lnSpc>
                <a:spcPct val="150000"/>
              </a:lnSpc>
            </a:pPr>
            <a:r>
              <a:rPr lang="en-US" sz="3200" dirty="0" smtClean="0"/>
              <a:t>Military Veterans – Age group below 35 years of age</a:t>
            </a:r>
          </a:p>
          <a:p>
            <a:pPr lvl="1">
              <a:lnSpc>
                <a:spcPct val="150000"/>
              </a:lnSpc>
            </a:pPr>
            <a:r>
              <a:rPr lang="en-US" sz="3200" dirty="0"/>
              <a:t>Military Veterans – Age group over 35 years of age</a:t>
            </a:r>
          </a:p>
          <a:p>
            <a:pPr marL="914400" lvl="2" indent="0">
              <a:lnSpc>
                <a:spcPct val="150000"/>
              </a:lnSpc>
              <a:buNone/>
            </a:pPr>
            <a:endParaRPr lang="en-US" dirty="0"/>
          </a:p>
          <a:p>
            <a:pPr marL="914400" lvl="2" indent="0">
              <a:buNone/>
            </a:pPr>
            <a:endParaRPr lang="en-US" dirty="0"/>
          </a:p>
          <a:p>
            <a:endParaRPr lang="en-US" dirty="0"/>
          </a:p>
        </p:txBody>
      </p:sp>
    </p:spTree>
    <p:extLst>
      <p:ext uri="{BB962C8B-B14F-4D97-AF65-F5344CB8AC3E}">
        <p14:creationId xmlns:p14="http://schemas.microsoft.com/office/powerpoint/2010/main" val="26237645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Military Transition - What Are My Skills Worth</a:t>
            </a:r>
            <a:endParaRPr lang="en-US" dirty="0"/>
          </a:p>
        </p:txBody>
      </p:sp>
      <p:sp>
        <p:nvSpPr>
          <p:cNvPr id="3" name="Content Placeholder 2"/>
          <p:cNvSpPr>
            <a:spLocks noGrp="1"/>
          </p:cNvSpPr>
          <p:nvPr>
            <p:ph idx="1"/>
          </p:nvPr>
        </p:nvSpPr>
        <p:spPr/>
        <p:txBody>
          <a:bodyPr>
            <a:normAutofit/>
          </a:bodyPr>
          <a:lstStyle/>
          <a:p>
            <a:r>
              <a:rPr lang="en-US" sz="3600" dirty="0" smtClean="0"/>
              <a:t>Military Veterans – Age group below 35 years of age</a:t>
            </a:r>
          </a:p>
          <a:p>
            <a:pPr lvl="1"/>
            <a:r>
              <a:rPr lang="en-US" sz="3200" dirty="0" smtClean="0"/>
              <a:t>This is the first generation of business leaders that largely did not serve.</a:t>
            </a:r>
          </a:p>
          <a:p>
            <a:pPr lvl="2"/>
            <a:r>
              <a:rPr lang="en-US" sz="2800" dirty="0" smtClean="0"/>
              <a:t>Cultural barrier to understand military experience and skills.</a:t>
            </a:r>
          </a:p>
          <a:p>
            <a:pPr lvl="2"/>
            <a:r>
              <a:rPr lang="en-US" sz="2800" dirty="0" smtClean="0"/>
              <a:t>60 percent of Veterans say it is a challenge translating military skills to civilian job market.</a:t>
            </a:r>
          </a:p>
          <a:p>
            <a:pPr lvl="1"/>
            <a:r>
              <a:rPr lang="en-US" sz="3200" dirty="0" smtClean="0"/>
              <a:t>More veterans leaving the military earlier with not as many skill sets.</a:t>
            </a:r>
          </a:p>
          <a:p>
            <a:pPr marL="914400" lvl="2" indent="0">
              <a:buNone/>
            </a:pPr>
            <a:endParaRPr lang="en-US" dirty="0"/>
          </a:p>
          <a:p>
            <a:pPr marL="914400" lvl="2" indent="0">
              <a:buNone/>
            </a:pPr>
            <a:endParaRPr lang="en-US" dirty="0"/>
          </a:p>
          <a:p>
            <a:endParaRPr lang="en-US" dirty="0"/>
          </a:p>
        </p:txBody>
      </p:sp>
    </p:spTree>
    <p:extLst>
      <p:ext uri="{BB962C8B-B14F-4D97-AF65-F5344CB8AC3E}">
        <p14:creationId xmlns:p14="http://schemas.microsoft.com/office/powerpoint/2010/main" val="14897387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Military Transition - What Are My Skills Worth</a:t>
            </a:r>
            <a:endParaRPr lang="en-US" dirty="0"/>
          </a:p>
        </p:txBody>
      </p:sp>
      <p:sp>
        <p:nvSpPr>
          <p:cNvPr id="3" name="Content Placeholder 2"/>
          <p:cNvSpPr>
            <a:spLocks noGrp="1"/>
          </p:cNvSpPr>
          <p:nvPr>
            <p:ph idx="1"/>
          </p:nvPr>
        </p:nvSpPr>
        <p:spPr/>
        <p:txBody>
          <a:bodyPr>
            <a:normAutofit/>
          </a:bodyPr>
          <a:lstStyle/>
          <a:p>
            <a:r>
              <a:rPr lang="en-US" sz="3600" dirty="0" smtClean="0"/>
              <a:t>Military Veterans – Age group over 35 years of age</a:t>
            </a:r>
          </a:p>
          <a:p>
            <a:pPr lvl="1"/>
            <a:r>
              <a:rPr lang="en-US" sz="3200" dirty="0" smtClean="0"/>
              <a:t>These Vets have grown in the many of the skills sets that are being sought after in the civilian sector.</a:t>
            </a:r>
          </a:p>
          <a:p>
            <a:pPr lvl="2"/>
            <a:r>
              <a:rPr lang="en-US" sz="2800" dirty="0"/>
              <a:t>Older veterans have progressed many times from technician to </a:t>
            </a:r>
            <a:r>
              <a:rPr lang="en-US" sz="2800" dirty="0" smtClean="0"/>
              <a:t>supervisor.</a:t>
            </a:r>
          </a:p>
          <a:p>
            <a:pPr lvl="2"/>
            <a:r>
              <a:rPr lang="en-US" sz="2800" dirty="0" smtClean="0"/>
              <a:t>Allows companies to hire these individuals without having to invest much money.</a:t>
            </a:r>
          </a:p>
        </p:txBody>
      </p:sp>
    </p:spTree>
    <p:extLst>
      <p:ext uri="{BB962C8B-B14F-4D97-AF65-F5344CB8AC3E}">
        <p14:creationId xmlns:p14="http://schemas.microsoft.com/office/powerpoint/2010/main" val="25171855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Military Transition - What Are My Skills Worth</a:t>
            </a: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r>
              <a:rPr lang="en-US" sz="3600" b="1" i="1" dirty="0" smtClean="0"/>
              <a:t>References:</a:t>
            </a:r>
          </a:p>
          <a:p>
            <a:pPr marL="0" indent="0">
              <a:lnSpc>
                <a:spcPct val="150000"/>
              </a:lnSpc>
              <a:spcBef>
                <a:spcPts val="0"/>
              </a:spcBef>
              <a:buNone/>
            </a:pPr>
            <a:r>
              <a:rPr lang="en-US" i="1" dirty="0" smtClean="0"/>
              <a:t>Pearl, Andrew (2013). Military to Civilian Transition: Transferable Skills in Your Resume.  	Youtube.com.  </a:t>
            </a:r>
            <a:r>
              <a:rPr lang="en-US" i="1" dirty="0"/>
              <a:t>Retrieved from </a:t>
            </a:r>
            <a:r>
              <a:rPr lang="en-US" i="1" dirty="0" smtClean="0"/>
              <a:t>	</a:t>
            </a:r>
            <a:r>
              <a:rPr lang="en-US" i="1" dirty="0" smtClean="0">
                <a:hlinkClick r:id="rId2"/>
              </a:rPr>
              <a:t>http</a:t>
            </a:r>
            <a:r>
              <a:rPr lang="en-US" i="1" dirty="0">
                <a:hlinkClick r:id="rId2"/>
              </a:rPr>
              <a:t>://</a:t>
            </a:r>
            <a:r>
              <a:rPr lang="en-US" i="1" dirty="0" smtClean="0">
                <a:hlinkClick r:id="rId2"/>
              </a:rPr>
              <a:t>www.youtube.com/watch?v=TYorsmUcs5U</a:t>
            </a:r>
            <a:endParaRPr lang="en-US" i="1" dirty="0" smtClean="0"/>
          </a:p>
          <a:p>
            <a:pPr marL="0" indent="0">
              <a:lnSpc>
                <a:spcPct val="150000"/>
              </a:lnSpc>
              <a:spcBef>
                <a:spcPts val="0"/>
              </a:spcBef>
              <a:buNone/>
            </a:pPr>
            <a:r>
              <a:rPr lang="en-US" i="1" dirty="0" err="1" smtClean="0"/>
              <a:t>Maffucci</a:t>
            </a:r>
            <a:r>
              <a:rPr lang="en-US" i="1" dirty="0" smtClean="0"/>
              <a:t>, Jacqueline (2013).  Year-End Review: Post 9/11 Veteran Unemployment in 2013.  	Retrieved </a:t>
            </a:r>
            <a:r>
              <a:rPr lang="en-US" i="1" dirty="0"/>
              <a:t>from </a:t>
            </a:r>
            <a:r>
              <a:rPr lang="en-US" i="1" dirty="0">
                <a:hlinkClick r:id="rId3"/>
              </a:rPr>
              <a:t>http://</a:t>
            </a:r>
            <a:r>
              <a:rPr lang="en-US" i="1" dirty="0" smtClean="0">
                <a:hlinkClick r:id="rId3"/>
              </a:rPr>
              <a:t>iava.org/blog/year-end-review-post-911-veteran-</a:t>
            </a:r>
            <a:r>
              <a:rPr lang="en-US" i="1" dirty="0" smtClean="0"/>
              <a:t>	unemployment-2013</a:t>
            </a:r>
            <a:endParaRPr lang="en-US" i="1" dirty="0"/>
          </a:p>
          <a:p>
            <a:pPr marL="0" indent="0">
              <a:lnSpc>
                <a:spcPct val="150000"/>
              </a:lnSpc>
              <a:spcBef>
                <a:spcPts val="0"/>
              </a:spcBef>
              <a:buNone/>
            </a:pPr>
            <a:r>
              <a:rPr lang="en-US" i="1" dirty="0" smtClean="0"/>
              <a:t>Tarantino, Tom (2013).  The Ground Truth on Veterans’ 	Unemployment.  </a:t>
            </a:r>
            <a:r>
              <a:rPr lang="en-US" i="1" dirty="0"/>
              <a:t>Retrieved from </a:t>
            </a:r>
            <a:r>
              <a:rPr lang="en-US" i="1" dirty="0" smtClean="0"/>
              <a:t>	</a:t>
            </a:r>
            <a:r>
              <a:rPr lang="en-US" i="1" dirty="0" smtClean="0">
                <a:hlinkClick r:id="rId4"/>
              </a:rPr>
              <a:t>http</a:t>
            </a:r>
            <a:r>
              <a:rPr lang="en-US" i="1" dirty="0">
                <a:hlinkClick r:id="rId4"/>
              </a:rPr>
              <a:t>://</a:t>
            </a:r>
            <a:r>
              <a:rPr lang="en-US" i="1" dirty="0" smtClean="0">
                <a:hlinkClick r:id="rId4"/>
              </a:rPr>
              <a:t>nation.time.com/2013/03/22/the-ground-truth-about-veterans-</a:t>
            </a:r>
            <a:r>
              <a:rPr lang="en-US" i="1" dirty="0" smtClean="0"/>
              <a:t>	unemployment/</a:t>
            </a:r>
          </a:p>
          <a:p>
            <a:pPr marL="0" indent="0">
              <a:buNone/>
            </a:pPr>
            <a:endParaRPr lang="en-US" i="1" dirty="0" smtClean="0"/>
          </a:p>
          <a:p>
            <a:endParaRPr lang="en-US" sz="1600" i="1" dirty="0"/>
          </a:p>
          <a:p>
            <a:pPr marL="0" indent="0">
              <a:buNone/>
            </a:pPr>
            <a:endParaRPr lang="en-US" dirty="0"/>
          </a:p>
        </p:txBody>
      </p:sp>
    </p:spTree>
    <p:extLst>
      <p:ext uri="{BB962C8B-B14F-4D97-AF65-F5344CB8AC3E}">
        <p14:creationId xmlns:p14="http://schemas.microsoft.com/office/powerpoint/2010/main" val="29876494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Military Transition - What Are My Skills Worth</a:t>
            </a:r>
            <a:endParaRPr lang="en-US" dirty="0"/>
          </a:p>
        </p:txBody>
      </p:sp>
      <p:pic>
        <p:nvPicPr>
          <p:cNvPr id="4" name="Content Placeholder 3"/>
          <p:cNvPicPr>
            <a:picLocks noGrp="1" noChangeAspect="1"/>
          </p:cNvPicPr>
          <p:nvPr>
            <p:ph idx="1"/>
          </p:nvPr>
        </p:nvPicPr>
        <p:blipFill>
          <a:blip r:embed="rId3"/>
          <a:stretch>
            <a:fillRect/>
          </a:stretch>
        </p:blipFill>
        <p:spPr>
          <a:xfrm>
            <a:off x="1049868" y="1690688"/>
            <a:ext cx="10092266" cy="4486275"/>
          </a:xfrm>
          <a:prstGeom prst="rect">
            <a:avLst/>
          </a:prstGeom>
        </p:spPr>
      </p:pic>
    </p:spTree>
    <p:extLst>
      <p:ext uri="{BB962C8B-B14F-4D97-AF65-F5344CB8AC3E}">
        <p14:creationId xmlns:p14="http://schemas.microsoft.com/office/powerpoint/2010/main" val="22935345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Military Transition - What Are My Skills Worth</a:t>
            </a:r>
            <a:endParaRPr lang="en-US" dirty="0"/>
          </a:p>
        </p:txBody>
      </p:sp>
      <p:pic>
        <p:nvPicPr>
          <p:cNvPr id="5" name="Content Placeholder 4"/>
          <p:cNvPicPr>
            <a:picLocks noGrp="1" noChangeAspect="1"/>
          </p:cNvPicPr>
          <p:nvPr>
            <p:ph idx="1"/>
          </p:nvPr>
        </p:nvPicPr>
        <p:blipFill>
          <a:blip r:embed="rId3"/>
          <a:stretch>
            <a:fillRect/>
          </a:stretch>
        </p:blipFill>
        <p:spPr>
          <a:xfrm>
            <a:off x="838200" y="1825625"/>
            <a:ext cx="10515600" cy="4351338"/>
          </a:xfrm>
          <a:prstGeom prst="rect">
            <a:avLst/>
          </a:prstGeom>
        </p:spPr>
      </p:pic>
    </p:spTree>
    <p:extLst>
      <p:ext uri="{BB962C8B-B14F-4D97-AF65-F5344CB8AC3E}">
        <p14:creationId xmlns:p14="http://schemas.microsoft.com/office/powerpoint/2010/main" val="36730586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Military Transition - What Are My Skills Worth</a:t>
            </a:r>
            <a:endParaRPr lang="en-US" dirty="0"/>
          </a:p>
        </p:txBody>
      </p:sp>
      <p:pic>
        <p:nvPicPr>
          <p:cNvPr id="5" name="Content Placeholder 4"/>
          <p:cNvPicPr>
            <a:picLocks noGrp="1" noChangeAspect="1"/>
          </p:cNvPicPr>
          <p:nvPr>
            <p:ph idx="1"/>
          </p:nvPr>
        </p:nvPicPr>
        <p:blipFill>
          <a:blip r:embed="rId3"/>
          <a:stretch>
            <a:fillRect/>
          </a:stretch>
        </p:blipFill>
        <p:spPr>
          <a:xfrm>
            <a:off x="1032934" y="1825625"/>
            <a:ext cx="9922934" cy="4351338"/>
          </a:xfrm>
          <a:prstGeom prst="rect">
            <a:avLst/>
          </a:prstGeom>
        </p:spPr>
      </p:pic>
    </p:spTree>
    <p:extLst>
      <p:ext uri="{BB962C8B-B14F-4D97-AF65-F5344CB8AC3E}">
        <p14:creationId xmlns:p14="http://schemas.microsoft.com/office/powerpoint/2010/main" val="120198398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135</TotalTime>
  <Words>675</Words>
  <Application>Microsoft Office PowerPoint</Application>
  <PresentationFormat>Widescreen</PresentationFormat>
  <Paragraphs>46</Paragraphs>
  <Slides>8</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Military Transition - What Are My Skills Worth</vt:lpstr>
      <vt:lpstr>Military Transition - What Are My Skills Worth</vt:lpstr>
      <vt:lpstr>Military Transition - What Are My Skills Worth</vt:lpstr>
      <vt:lpstr>Military Transition - What Are My Skills Worth</vt:lpstr>
      <vt:lpstr>Military Transition - What Are My Skills Worth</vt:lpstr>
      <vt:lpstr>Military Transition - What Are My Skills Worth</vt:lpstr>
      <vt:lpstr>Military Transition - What Are My Skills Worth</vt:lpstr>
      <vt:lpstr>Military Transition - What Are My Skills Worth</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Military Transition - What Are My Skills Worth</dc:title>
  <dc:creator>Rox and Ernie Devlin</dc:creator>
  <cp:lastModifiedBy>Rox and Ernie Devlin</cp:lastModifiedBy>
  <cp:revision>16</cp:revision>
  <dcterms:created xsi:type="dcterms:W3CDTF">2014-03-14T09:56:24Z</dcterms:created>
  <dcterms:modified xsi:type="dcterms:W3CDTF">2014-03-16T12:39:45Z</dcterms:modified>
</cp:coreProperties>
</file>