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16" r:id="rId1"/>
  </p:sldMasterIdLst>
  <p:notesMasterIdLst>
    <p:notesMasterId r:id="rId7"/>
  </p:notesMasterIdLst>
  <p:sldIdLst>
    <p:sldId id="273" r:id="rId2"/>
    <p:sldId id="274" r:id="rId3"/>
    <p:sldId id="275" r:id="rId4"/>
    <p:sldId id="276" r:id="rId5"/>
    <p:sldId id="27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73607" autoAdjust="0"/>
  </p:normalViewPr>
  <p:slideViewPr>
    <p:cSldViewPr>
      <p:cViewPr varScale="1">
        <p:scale>
          <a:sx n="65" d="100"/>
          <a:sy n="65" d="100"/>
        </p:scale>
        <p:origin x="84" y="84"/>
      </p:cViewPr>
      <p:guideLst>
        <p:guide orient="horz" pos="2160"/>
        <p:guide pos="2880"/>
      </p:guideLst>
    </p:cSldViewPr>
  </p:slideViewPr>
  <p:notesTextViewPr>
    <p:cViewPr>
      <p:scale>
        <a:sx n="1" d="1"/>
        <a:sy n="1" d="1"/>
      </p:scale>
      <p:origin x="0" y="-88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9F7505-9D82-47BC-94D0-F7B55400312A}" type="datetimeFigureOut">
              <a:rPr lang="en-US" smtClean="0"/>
              <a:t>3/28/2014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A56470-62BC-40ED-AD45-A462155F0510}" type="slidenum">
              <a:rPr lang="en-US" smtClean="0"/>
              <a:t>‹#›</a:t>
            </a:fld>
            <a:endParaRPr lang="en-US"/>
          </a:p>
        </p:txBody>
      </p:sp>
    </p:spTree>
    <p:extLst>
      <p:ext uri="{BB962C8B-B14F-4D97-AF65-F5344CB8AC3E}">
        <p14:creationId xmlns:p14="http://schemas.microsoft.com/office/powerpoint/2010/main" val="1200426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a:t>
            </a:r>
          </a:p>
          <a:p>
            <a:endParaRPr lang="en-US" baseline="0" dirty="0" smtClean="0"/>
          </a:p>
          <a:p>
            <a:r>
              <a:rPr lang="en-US" baseline="0" dirty="0" smtClean="0"/>
              <a:t>Template to have in place </a:t>
            </a:r>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1</a:t>
            </a:fld>
            <a:endParaRPr lang="en-US"/>
          </a:p>
        </p:txBody>
      </p:sp>
    </p:spTree>
    <p:extLst>
      <p:ext uri="{BB962C8B-B14F-4D97-AF65-F5344CB8AC3E}">
        <p14:creationId xmlns:p14="http://schemas.microsoft.com/office/powerpoint/2010/main" val="841650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Presentation/Portfolio-</a:t>
            </a:r>
            <a:r>
              <a:rPr lang="en-US" sz="1200" b="0" i="0" kern="1200" dirty="0" smtClean="0">
                <a:solidFill>
                  <a:schemeClr val="tx1"/>
                </a:solidFill>
                <a:effectLst/>
                <a:latin typeface="+mn-lt"/>
                <a:ea typeface="+mn-ea"/>
                <a:cs typeface="+mn-cs"/>
              </a:rPr>
              <a:t> This type of question is the summation of everything prior to it.  The student will need to understand the information, be able to put the data together and generate a presentation that demonstrates what they have learned.  No other category is less constrained.  This is a good type to use in my collaborative scenario because of how it can be used as a dry run for an actual resume and interview session.</a:t>
            </a:r>
          </a:p>
          <a:p>
            <a:r>
              <a:rPr lang="en-US" sz="1200" b="0" i="1" kern="1200" dirty="0" smtClean="0">
                <a:solidFill>
                  <a:schemeClr val="tx1"/>
                </a:solidFill>
                <a:effectLst/>
                <a:latin typeface="+mn-lt"/>
                <a:ea typeface="+mn-ea"/>
                <a:cs typeface="+mn-cs"/>
              </a:rPr>
              <a:t>For your final class you will be required to write a resume and participate in an interview to demonstrate what you have learned in class.</a:t>
            </a:r>
            <a:endParaRPr lang="en-US" sz="1200" b="0" i="0" kern="1200" dirty="0" smtClean="0">
              <a:solidFill>
                <a:schemeClr val="tx1"/>
              </a:solidFill>
              <a:effectLst/>
              <a:latin typeface="+mn-lt"/>
              <a:ea typeface="+mn-ea"/>
              <a:cs typeface="+mn-cs"/>
            </a:endParaRPr>
          </a:p>
          <a:p>
            <a:endParaRPr lang="en-US" dirty="0" smtClean="0"/>
          </a:p>
          <a:p>
            <a:r>
              <a:rPr lang="en-US" sz="1200" b="1" i="1" kern="1200" dirty="0" smtClean="0">
                <a:solidFill>
                  <a:schemeClr val="tx1"/>
                </a:solidFill>
                <a:effectLst/>
                <a:latin typeface="+mn-lt"/>
                <a:ea typeface="+mn-ea"/>
                <a:cs typeface="+mn-cs"/>
              </a:rPr>
              <a:t>Presentation / Portfolio</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I love the idea of a portfolio for our course, this would be the student’s final project, a well written resume, participation in an interview and actually show their individual contributions of what they have learned over the period of the course.</a:t>
            </a:r>
          </a:p>
          <a:p>
            <a:r>
              <a:rPr lang="en-US" sz="1200" b="0" i="0" kern="1200" dirty="0" smtClean="0">
                <a:solidFill>
                  <a:schemeClr val="tx1"/>
                </a:solidFill>
                <a:effectLst/>
                <a:latin typeface="+mn-lt"/>
                <a:ea typeface="+mn-ea"/>
                <a:cs typeface="+mn-cs"/>
              </a:rPr>
              <a:t>Each individual will create a portfolio that encompasses w well written resume for each type of job they may apply for and will show results of the mock interviews that they have participated in and what corrective action they have taken.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2</a:t>
            </a:fld>
            <a:endParaRPr lang="en-US"/>
          </a:p>
        </p:txBody>
      </p:sp>
    </p:spTree>
    <p:extLst>
      <p:ext uri="{BB962C8B-B14F-4D97-AF65-F5344CB8AC3E}">
        <p14:creationId xmlns:p14="http://schemas.microsoft.com/office/powerpoint/2010/main" val="2387800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Construction</a:t>
            </a:r>
            <a:r>
              <a:rPr lang="en-US" sz="1200" b="0" i="0" kern="1200" dirty="0" smtClean="0">
                <a:solidFill>
                  <a:schemeClr val="tx1"/>
                </a:solidFill>
                <a:effectLst/>
                <a:latin typeface="+mn-lt"/>
                <a:ea typeface="+mn-ea"/>
                <a:cs typeface="+mn-cs"/>
              </a:rPr>
              <a:t> – I believe example 6 C would be beneficial in the course development, by having the students collaborate on building a concept map for both resume writing and interviewing, one would be able to see the flow and/or preparation it takes to get ready for each process.  The process map would be a great choice for collaboration, it will require everyone to supply input.</a:t>
            </a:r>
          </a:p>
          <a:p>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Construction Essay-</a:t>
            </a:r>
            <a:r>
              <a:rPr lang="en-US" sz="1200" b="0" i="0" kern="1200" dirty="0" smtClean="0">
                <a:solidFill>
                  <a:schemeClr val="tx1"/>
                </a:solidFill>
                <a:effectLst/>
                <a:latin typeface="+mn-lt"/>
                <a:ea typeface="+mn-ea"/>
                <a:cs typeface="+mn-cs"/>
              </a:rPr>
              <a:t> The two downsides of construction type questions are that they are more likely to be omitted by a student taking a test and they are also difficult to grade in comparison to types like True/False and multiple choice questions.  I believe the benefits if used correctly greatly outweigh the downsides.  The question is very open-ended and minimally constrained which allows the student to demonstrate all they know, and the question can be very complex if written correctly which promotes the students’ thinking capability.</a:t>
            </a:r>
          </a:p>
          <a:p>
            <a:r>
              <a:rPr lang="en-US" sz="1200" b="0" i="1" kern="1200" dirty="0" smtClean="0">
                <a:solidFill>
                  <a:schemeClr val="tx1"/>
                </a:solidFill>
                <a:effectLst/>
                <a:latin typeface="+mn-lt"/>
                <a:ea typeface="+mn-ea"/>
                <a:cs typeface="+mn-cs"/>
              </a:rPr>
              <a:t>In a short essay, explain ways to overcome the military to civilian barrier when transitioning out of your respective branch of military.</a:t>
            </a:r>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3</a:t>
            </a:fld>
            <a:endParaRPr lang="en-US"/>
          </a:p>
        </p:txBody>
      </p:sp>
    </p:spTree>
    <p:extLst>
      <p:ext uri="{BB962C8B-B14F-4D97-AF65-F5344CB8AC3E}">
        <p14:creationId xmlns:p14="http://schemas.microsoft.com/office/powerpoint/2010/main" val="4285675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Sore Finger Substitute Correction- This</a:t>
            </a:r>
            <a:r>
              <a:rPr lang="en-US" sz="1200" b="0" i="0" kern="1200" dirty="0" smtClean="0">
                <a:solidFill>
                  <a:schemeClr val="tx1"/>
                </a:solidFill>
                <a:effectLst/>
                <a:latin typeface="+mn-lt"/>
                <a:ea typeface="+mn-ea"/>
                <a:cs typeface="+mn-cs"/>
              </a:rPr>
              <a:t> question type involves determining whether the information is correct and determining what the correct replacement is if needed.  These questions are less constrained than the previous types and help demonstrate understanding beyond the standard multiple choice questions because you have to determine if the information is incorrect to begin with.  According to the table provided by </a:t>
            </a:r>
            <a:r>
              <a:rPr lang="en-US" sz="1200" b="0" i="0" kern="1200" dirty="0" err="1" smtClean="0">
                <a:solidFill>
                  <a:schemeClr val="tx1"/>
                </a:solidFill>
                <a:effectLst/>
                <a:latin typeface="+mn-lt"/>
                <a:ea typeface="+mn-ea"/>
                <a:cs typeface="+mn-cs"/>
              </a:rPr>
              <a:t>Scalise</a:t>
            </a:r>
            <a:r>
              <a:rPr lang="en-US" sz="1200" b="0" i="0" kern="1200" dirty="0" smtClean="0">
                <a:solidFill>
                  <a:schemeClr val="tx1"/>
                </a:solidFill>
                <a:effectLst/>
                <a:latin typeface="+mn-lt"/>
                <a:ea typeface="+mn-ea"/>
                <a:cs typeface="+mn-cs"/>
              </a:rPr>
              <a:t> and Gifford these questions are less complex.</a:t>
            </a:r>
          </a:p>
          <a:p>
            <a:r>
              <a:rPr lang="en-US" sz="1200" b="0" i="1" kern="1200" dirty="0" smtClean="0">
                <a:solidFill>
                  <a:schemeClr val="tx1"/>
                </a:solidFill>
                <a:effectLst/>
                <a:latin typeface="+mn-lt"/>
                <a:ea typeface="+mn-ea"/>
                <a:cs typeface="+mn-cs"/>
              </a:rPr>
              <a:t>Select the underlined word that is incorrect in this statement.</a:t>
            </a:r>
            <a:endParaRPr lang="en-US" sz="1200" b="0" i="0" kern="1200" dirty="0" smtClean="0">
              <a:solidFill>
                <a:schemeClr val="tx1"/>
              </a:solidFill>
              <a:effectLst/>
              <a:latin typeface="+mn-lt"/>
              <a:ea typeface="+mn-ea"/>
              <a:cs typeface="+mn-cs"/>
            </a:endParaRPr>
          </a:p>
          <a:p>
            <a:endParaRPr lang="en-US" dirty="0" smtClean="0"/>
          </a:p>
          <a:p>
            <a:endParaRPr lang="en-US" dirty="0" smtClean="0"/>
          </a:p>
          <a:p>
            <a:r>
              <a:rPr lang="en-US" sz="1200" b="1" i="1" kern="1200" dirty="0" smtClean="0">
                <a:solidFill>
                  <a:schemeClr val="tx1"/>
                </a:solidFill>
                <a:effectLst/>
                <a:latin typeface="+mn-lt"/>
                <a:ea typeface="+mn-ea"/>
                <a:cs typeface="+mn-cs"/>
              </a:rPr>
              <a:t>Substitution / Correction</a:t>
            </a:r>
            <a:r>
              <a:rPr lang="en-US" sz="1200" b="0" i="0" kern="1200" dirty="0" smtClean="0">
                <a:solidFill>
                  <a:schemeClr val="tx1"/>
                </a:solidFill>
                <a:effectLst/>
                <a:latin typeface="+mn-lt"/>
                <a:ea typeface="+mn-ea"/>
                <a:cs typeface="+mn-cs"/>
              </a:rPr>
              <a:t> – Allows for students to add different words and/or add corrections to resume bullet points.  Many time someone may have a good resume but does not have strong words to truly associate what they are trying to express.  Example: Supervised personnel.  Could be: “Managed and directed the daily activities of seven (7) mechanics.” Again, allows collaboration among group, this is where form last week reading, we could have the helper – learner in collaboration.</a:t>
            </a:r>
          </a:p>
          <a:p>
            <a:r>
              <a:rPr lang="en-US" sz="1200" b="0" i="0" kern="1200" dirty="0" smtClean="0">
                <a:solidFill>
                  <a:schemeClr val="tx1"/>
                </a:solidFill>
                <a:effectLst/>
                <a:latin typeface="+mn-lt"/>
                <a:ea typeface="+mn-ea"/>
                <a:cs typeface="+mn-cs"/>
              </a:rPr>
              <a:t>Example:  You are applying for the position of (Lead Mechanic, Supervisor) for XYZ Power Plant.  Select the best response for each position.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4</a:t>
            </a:fld>
            <a:endParaRPr lang="en-US"/>
          </a:p>
        </p:txBody>
      </p:sp>
    </p:spTree>
    <p:extLst>
      <p:ext uri="{BB962C8B-B14F-4D97-AF65-F5344CB8AC3E}">
        <p14:creationId xmlns:p14="http://schemas.microsoft.com/office/powerpoint/2010/main" val="1223691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Sore Finger Substitute Correction- This</a:t>
            </a:r>
            <a:r>
              <a:rPr lang="en-US" sz="1200" b="0" i="0" kern="1200" dirty="0" smtClean="0">
                <a:solidFill>
                  <a:schemeClr val="tx1"/>
                </a:solidFill>
                <a:effectLst/>
                <a:latin typeface="+mn-lt"/>
                <a:ea typeface="+mn-ea"/>
                <a:cs typeface="+mn-cs"/>
              </a:rPr>
              <a:t> question type involves determining whether the information is correct and determining what the correct replacement is if needed.  These questions are less constrained than the previous types and help demonstrate understanding beyond the standard multiple choice questions because you have to determine if the information is incorrect to begin with.  According to the table provided by </a:t>
            </a:r>
            <a:r>
              <a:rPr lang="en-US" sz="1200" b="0" i="0" kern="1200" dirty="0" err="1" smtClean="0">
                <a:solidFill>
                  <a:schemeClr val="tx1"/>
                </a:solidFill>
                <a:effectLst/>
                <a:latin typeface="+mn-lt"/>
                <a:ea typeface="+mn-ea"/>
                <a:cs typeface="+mn-cs"/>
              </a:rPr>
              <a:t>Scalise</a:t>
            </a:r>
            <a:r>
              <a:rPr lang="en-US" sz="1200" b="0" i="0" kern="1200" dirty="0" smtClean="0">
                <a:solidFill>
                  <a:schemeClr val="tx1"/>
                </a:solidFill>
                <a:effectLst/>
                <a:latin typeface="+mn-lt"/>
                <a:ea typeface="+mn-ea"/>
                <a:cs typeface="+mn-cs"/>
              </a:rPr>
              <a:t> and Gifford these questions are less complex.</a:t>
            </a:r>
          </a:p>
          <a:p>
            <a:r>
              <a:rPr lang="en-US" sz="1200" b="0" i="1" kern="1200" dirty="0" smtClean="0">
                <a:solidFill>
                  <a:schemeClr val="tx1"/>
                </a:solidFill>
                <a:effectLst/>
                <a:latin typeface="+mn-lt"/>
                <a:ea typeface="+mn-ea"/>
                <a:cs typeface="+mn-cs"/>
              </a:rPr>
              <a:t>Select the underlined word that is incorrect in this statement.</a:t>
            </a:r>
            <a:endParaRPr lang="en-US" sz="1200" b="0" i="0" kern="1200" dirty="0" smtClean="0">
              <a:solidFill>
                <a:schemeClr val="tx1"/>
              </a:solidFill>
              <a:effectLst/>
              <a:latin typeface="+mn-lt"/>
              <a:ea typeface="+mn-ea"/>
              <a:cs typeface="+mn-cs"/>
            </a:endParaRPr>
          </a:p>
          <a:p>
            <a:endParaRPr lang="en-US" dirty="0" smtClean="0"/>
          </a:p>
          <a:p>
            <a:endParaRPr lang="en-US" dirty="0" smtClean="0"/>
          </a:p>
          <a:p>
            <a:r>
              <a:rPr lang="en-US" sz="1200" b="1" i="1" kern="1200" dirty="0" smtClean="0">
                <a:solidFill>
                  <a:schemeClr val="tx1"/>
                </a:solidFill>
                <a:effectLst/>
                <a:latin typeface="+mn-lt"/>
                <a:ea typeface="+mn-ea"/>
                <a:cs typeface="+mn-cs"/>
              </a:rPr>
              <a:t>Substitution / Correction</a:t>
            </a:r>
            <a:r>
              <a:rPr lang="en-US" sz="1200" b="0" i="0" kern="1200" dirty="0" smtClean="0">
                <a:solidFill>
                  <a:schemeClr val="tx1"/>
                </a:solidFill>
                <a:effectLst/>
                <a:latin typeface="+mn-lt"/>
                <a:ea typeface="+mn-ea"/>
                <a:cs typeface="+mn-cs"/>
              </a:rPr>
              <a:t> – Allows for students to add different words and/or add corrections to resume bullet points.  Many time someone may have a good resume but does not have strong words to truly associate what they are trying to express.  Example: Supervised personnel.  Could be: “Managed and directed the daily activities of seven (7) mechanics.” Again, allows collaboration among group, this is where form last week reading, we could have the helper – learner in collaboration.</a:t>
            </a:r>
          </a:p>
          <a:p>
            <a:r>
              <a:rPr lang="en-US" sz="1200" b="0" i="0" kern="1200" dirty="0" smtClean="0">
                <a:solidFill>
                  <a:schemeClr val="tx1"/>
                </a:solidFill>
                <a:effectLst/>
                <a:latin typeface="+mn-lt"/>
                <a:ea typeface="+mn-ea"/>
                <a:cs typeface="+mn-cs"/>
              </a:rPr>
              <a:t>Example:  You are applying for the position of (Lead Mechanic, Supervisor) for XYZ Power Plant.  Select the best response for each position.</a:t>
            </a:r>
          </a:p>
          <a:p>
            <a:endParaRPr lang="en-US" dirty="0"/>
          </a:p>
        </p:txBody>
      </p:sp>
      <p:sp>
        <p:nvSpPr>
          <p:cNvPr id="4" name="Slide Number Placeholder 3"/>
          <p:cNvSpPr>
            <a:spLocks noGrp="1"/>
          </p:cNvSpPr>
          <p:nvPr>
            <p:ph type="sldNum" sz="quarter" idx="10"/>
          </p:nvPr>
        </p:nvSpPr>
        <p:spPr/>
        <p:txBody>
          <a:bodyPr/>
          <a:lstStyle/>
          <a:p>
            <a:fld id="{32A56470-62BC-40ED-AD45-A462155F0510}" type="slidenum">
              <a:rPr lang="en-US" smtClean="0"/>
              <a:t>5</a:t>
            </a:fld>
            <a:endParaRPr lang="en-US"/>
          </a:p>
        </p:txBody>
      </p:sp>
    </p:spTree>
    <p:extLst>
      <p:ext uri="{BB962C8B-B14F-4D97-AF65-F5344CB8AC3E}">
        <p14:creationId xmlns:p14="http://schemas.microsoft.com/office/powerpoint/2010/main" val="408934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965076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64613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31403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187641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24839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765196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350171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135668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4085177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CB66F9-45AD-4D03-ADB0-B800FC7479F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68754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53766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CB66F9-45AD-4D03-ADB0-B800FC7479F9}" type="datetimeFigureOut">
              <a:rPr lang="en-US" smtClean="0"/>
              <a:t>3/28/2014</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944812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8CB66F9-45AD-4D03-ADB0-B800FC7479F9}" type="datetimeFigureOut">
              <a:rPr lang="en-US" smtClean="0"/>
              <a:t>3/28/2014</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345836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CB66F9-45AD-4D03-ADB0-B800FC7479F9}" type="datetimeFigureOut">
              <a:rPr lang="en-US" smtClean="0"/>
              <a:t>3/28/2014</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24035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1773731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CB66F9-45AD-4D03-ADB0-B800FC7479F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95B990E-B90A-4463-8F51-5406F313E947}" type="slidenum">
              <a:rPr lang="en-US" smtClean="0"/>
              <a:t>‹#›</a:t>
            </a:fld>
            <a:endParaRPr lang="en-US"/>
          </a:p>
        </p:txBody>
      </p:sp>
    </p:spTree>
    <p:extLst>
      <p:ext uri="{BB962C8B-B14F-4D97-AF65-F5344CB8AC3E}">
        <p14:creationId xmlns:p14="http://schemas.microsoft.com/office/powerpoint/2010/main" val="3047488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78CB66F9-45AD-4D03-ADB0-B800FC7479F9}" type="datetimeFigureOut">
              <a:rPr lang="en-US" smtClean="0"/>
              <a:t>3/28/2014</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95B990E-B90A-4463-8F51-5406F313E947}" type="slidenum">
              <a:rPr lang="en-US" smtClean="0"/>
              <a:t>‹#›</a:t>
            </a:fld>
            <a:endParaRPr lang="en-US"/>
          </a:p>
        </p:txBody>
      </p:sp>
    </p:spTree>
    <p:extLst>
      <p:ext uri="{BB962C8B-B14F-4D97-AF65-F5344CB8AC3E}">
        <p14:creationId xmlns:p14="http://schemas.microsoft.com/office/powerpoint/2010/main" val="3470215229"/>
      </p:ext>
    </p:extLst>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 id="2147484428" r:id="rId12"/>
    <p:sldLayoutId id="2147484429" r:id="rId13"/>
    <p:sldLayoutId id="2147484430" r:id="rId14"/>
    <p:sldLayoutId id="2147484431" r:id="rId15"/>
    <p:sldLayoutId id="2147484432"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1400" dirty="0"/>
              <a:t>Running </a:t>
            </a:r>
            <a:r>
              <a:rPr lang="en-US" sz="1400" dirty="0" smtClean="0"/>
              <a:t>head: COLLABORATION IN THE VIRTUAL CLASSROOM</a:t>
            </a:r>
            <a:endParaRPr lang="en-US" sz="1400" dirty="0"/>
          </a:p>
        </p:txBody>
      </p:sp>
      <p:sp>
        <p:nvSpPr>
          <p:cNvPr id="3" name="Content Placeholder 2"/>
          <p:cNvSpPr>
            <a:spLocks noGrp="1"/>
          </p:cNvSpPr>
          <p:nvPr>
            <p:ph idx="1"/>
          </p:nvPr>
        </p:nvSpPr>
        <p:spPr>
          <a:xfrm>
            <a:off x="457200" y="1828800"/>
            <a:ext cx="8229600" cy="4297363"/>
          </a:xfrm>
        </p:spPr>
        <p:txBody>
          <a:bodyPr/>
          <a:lstStyle/>
          <a:p>
            <a:pPr marL="0" indent="0" algn="ctr">
              <a:buNone/>
            </a:pPr>
            <a:endParaRPr lang="en-US" sz="800" dirty="0" smtClean="0"/>
          </a:p>
          <a:p>
            <a:pPr marL="0" indent="0" algn="ctr">
              <a:buNone/>
            </a:pPr>
            <a:r>
              <a:rPr lang="en-US" sz="2800" dirty="0" smtClean="0"/>
              <a:t>Instructional Design</a:t>
            </a:r>
          </a:p>
          <a:p>
            <a:pPr marL="0" indent="0" algn="ctr">
              <a:buNone/>
            </a:pPr>
            <a:r>
              <a:rPr lang="en-US" sz="2800" dirty="0" smtClean="0"/>
              <a:t>EDU337 Collaboration in the Virtual Classroom</a:t>
            </a:r>
          </a:p>
          <a:p>
            <a:pPr marL="0" indent="0" algn="ctr">
              <a:buNone/>
            </a:pPr>
            <a:r>
              <a:rPr lang="en-US" sz="2800" dirty="0" smtClean="0"/>
              <a:t>Dr. Barbara Hall</a:t>
            </a:r>
          </a:p>
          <a:p>
            <a:pPr marL="0" indent="0" algn="ctr">
              <a:buNone/>
            </a:pPr>
            <a:r>
              <a:rPr lang="en-US" sz="2800" dirty="0" smtClean="0"/>
              <a:t>March 2014</a:t>
            </a:r>
          </a:p>
          <a:p>
            <a:endParaRPr lang="en-US" dirty="0"/>
          </a:p>
        </p:txBody>
      </p:sp>
    </p:spTree>
    <p:extLst>
      <p:ext uri="{BB962C8B-B14F-4D97-AF65-F5344CB8AC3E}">
        <p14:creationId xmlns:p14="http://schemas.microsoft.com/office/powerpoint/2010/main" val="1614347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p:txBody>
          <a:bodyPr>
            <a:normAutofit lnSpcReduction="10000"/>
          </a:bodyPr>
          <a:lstStyle/>
          <a:p>
            <a:pPr marL="0" indent="0">
              <a:buNone/>
            </a:pPr>
            <a:r>
              <a:rPr lang="en-US" sz="3200" b="1" dirty="0" smtClean="0"/>
              <a:t>Presentation / Portfolio</a:t>
            </a:r>
          </a:p>
          <a:p>
            <a:r>
              <a:rPr lang="en-US" sz="2800" dirty="0" smtClean="0"/>
              <a:t>	Write a Resume</a:t>
            </a:r>
          </a:p>
          <a:p>
            <a:pPr lvl="1"/>
            <a:r>
              <a:rPr lang="en-US" sz="2600" dirty="0" smtClean="0"/>
              <a:t>Understand</a:t>
            </a:r>
          </a:p>
          <a:p>
            <a:pPr lvl="1"/>
            <a:r>
              <a:rPr lang="en-US" sz="2600" dirty="0"/>
              <a:t>	</a:t>
            </a:r>
            <a:r>
              <a:rPr lang="en-US" sz="2600" dirty="0" smtClean="0"/>
              <a:t>Generate Presentation</a:t>
            </a:r>
          </a:p>
          <a:p>
            <a:r>
              <a:rPr lang="en-US" sz="2800" dirty="0" smtClean="0"/>
              <a:t>Participate in Interview</a:t>
            </a:r>
          </a:p>
          <a:p>
            <a:pPr lvl="1"/>
            <a:r>
              <a:rPr lang="en-US" sz="2600" dirty="0" smtClean="0"/>
              <a:t>Lessons Learned </a:t>
            </a:r>
          </a:p>
          <a:p>
            <a:pPr lvl="1"/>
            <a:r>
              <a:rPr lang="en-US" sz="2600" dirty="0" smtClean="0"/>
              <a:t>Corrective Actions</a:t>
            </a:r>
          </a:p>
          <a:p>
            <a:endParaRPr lang="en-US" sz="2800" dirty="0"/>
          </a:p>
        </p:txBody>
      </p:sp>
    </p:spTree>
    <p:extLst>
      <p:ext uri="{BB962C8B-B14F-4D97-AF65-F5344CB8AC3E}">
        <p14:creationId xmlns:p14="http://schemas.microsoft.com/office/powerpoint/2010/main" val="2601722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Questions</a:t>
            </a:r>
            <a:endParaRPr lang="en-US" sz="4000" dirty="0"/>
          </a:p>
        </p:txBody>
      </p:sp>
      <p:sp>
        <p:nvSpPr>
          <p:cNvPr id="3" name="Content Placeholder 2"/>
          <p:cNvSpPr>
            <a:spLocks noGrp="1"/>
          </p:cNvSpPr>
          <p:nvPr>
            <p:ph idx="1"/>
          </p:nvPr>
        </p:nvSpPr>
        <p:spPr/>
        <p:txBody>
          <a:bodyPr>
            <a:normAutofit lnSpcReduction="10000"/>
          </a:bodyPr>
          <a:lstStyle/>
          <a:p>
            <a:pPr marL="0" indent="0">
              <a:buNone/>
            </a:pPr>
            <a:r>
              <a:rPr lang="en-US" sz="3200" dirty="0" smtClean="0"/>
              <a:t>Construction</a:t>
            </a:r>
          </a:p>
          <a:p>
            <a:r>
              <a:rPr lang="en-US" sz="3200" dirty="0" smtClean="0"/>
              <a:t>Generate Conceptual Map</a:t>
            </a:r>
          </a:p>
          <a:p>
            <a:pPr lvl="1"/>
            <a:r>
              <a:rPr lang="en-US" sz="2600" dirty="0" smtClean="0"/>
              <a:t>Resume Writing </a:t>
            </a:r>
          </a:p>
          <a:p>
            <a:pPr lvl="1"/>
            <a:r>
              <a:rPr lang="en-US" sz="2600" dirty="0" smtClean="0"/>
              <a:t>Interview Techniques</a:t>
            </a:r>
          </a:p>
          <a:p>
            <a:r>
              <a:rPr lang="en-US" sz="3200" dirty="0" smtClean="0"/>
              <a:t>Essay</a:t>
            </a:r>
            <a:r>
              <a:rPr lang="en-US" sz="2800" dirty="0" smtClean="0"/>
              <a:t> </a:t>
            </a:r>
          </a:p>
          <a:p>
            <a:pPr lvl="1"/>
            <a:r>
              <a:rPr lang="en-US" sz="2600" dirty="0" smtClean="0"/>
              <a:t>Overcoming barriers</a:t>
            </a:r>
          </a:p>
          <a:p>
            <a:pPr lvl="1"/>
            <a:r>
              <a:rPr lang="en-US" sz="2600" dirty="0" smtClean="0"/>
              <a:t>Open-ended questions</a:t>
            </a:r>
            <a:endParaRPr lang="en-US" sz="2600" dirty="0"/>
          </a:p>
        </p:txBody>
      </p:sp>
    </p:spTree>
    <p:extLst>
      <p:ext uri="{BB962C8B-B14F-4D97-AF65-F5344CB8AC3E}">
        <p14:creationId xmlns:p14="http://schemas.microsoft.com/office/powerpoint/2010/main" val="454152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p:txBody>
          <a:bodyPr>
            <a:normAutofit fontScale="77500" lnSpcReduction="20000"/>
          </a:bodyPr>
          <a:lstStyle/>
          <a:p>
            <a:pPr marL="0" indent="0">
              <a:buNone/>
            </a:pPr>
            <a:r>
              <a:rPr lang="en-US" sz="3200" dirty="0" smtClean="0"/>
              <a:t>Substitute / Correction</a:t>
            </a:r>
          </a:p>
          <a:p>
            <a:r>
              <a:rPr lang="en-US" sz="3200" dirty="0" smtClean="0"/>
              <a:t>Select the underlined words that is incorrect</a:t>
            </a:r>
          </a:p>
          <a:p>
            <a:pPr lvl="1"/>
            <a:r>
              <a:rPr lang="en-US" sz="3200" dirty="0"/>
              <a:t>The main difficulty for transitioning military personnel is the </a:t>
            </a:r>
            <a:r>
              <a:rPr lang="en-US" sz="3200" u="sng" dirty="0"/>
              <a:t>linguistic barrier of skills and accomplishments</a:t>
            </a:r>
            <a:r>
              <a:rPr lang="en-US" sz="3200" dirty="0"/>
              <a:t> between the military and civilian jobs.  Tools that can be used to translate these skills are </a:t>
            </a:r>
            <a:r>
              <a:rPr lang="en-US" sz="3200" u="sng" dirty="0"/>
              <a:t>Navy COOL</a:t>
            </a:r>
            <a:r>
              <a:rPr lang="en-US" sz="3200" dirty="0"/>
              <a:t>, </a:t>
            </a:r>
            <a:r>
              <a:rPr lang="en-US" sz="3200" u="sng" dirty="0"/>
              <a:t>military.com skill translator</a:t>
            </a:r>
            <a:r>
              <a:rPr lang="en-US" sz="3200" dirty="0"/>
              <a:t>, </a:t>
            </a:r>
            <a:r>
              <a:rPr lang="en-US" sz="3200" u="sng" dirty="0"/>
              <a:t>VA for Vets</a:t>
            </a:r>
            <a:r>
              <a:rPr lang="en-US" sz="3200" dirty="0"/>
              <a:t>.</a:t>
            </a:r>
            <a:endParaRPr lang="en-US" sz="3000" dirty="0"/>
          </a:p>
        </p:txBody>
      </p:sp>
    </p:spTree>
    <p:extLst>
      <p:ext uri="{BB962C8B-B14F-4D97-AF65-F5344CB8AC3E}">
        <p14:creationId xmlns:p14="http://schemas.microsoft.com/office/powerpoint/2010/main" val="42047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dirty="0"/>
          </a:p>
        </p:txBody>
      </p:sp>
      <p:sp>
        <p:nvSpPr>
          <p:cNvPr id="3" name="Content Placeholder 2"/>
          <p:cNvSpPr>
            <a:spLocks noGrp="1"/>
          </p:cNvSpPr>
          <p:nvPr>
            <p:ph idx="1"/>
          </p:nvPr>
        </p:nvSpPr>
        <p:spPr/>
        <p:txBody>
          <a:bodyPr>
            <a:normAutofit/>
          </a:bodyPr>
          <a:lstStyle/>
          <a:p>
            <a:pPr marL="0" indent="0">
              <a:buNone/>
            </a:pPr>
            <a:r>
              <a:rPr lang="en-US" sz="3200" dirty="0" smtClean="0">
                <a:solidFill>
                  <a:schemeClr val="tx1"/>
                </a:solidFill>
              </a:rPr>
              <a:t>Substitute / Correction</a:t>
            </a:r>
          </a:p>
          <a:p>
            <a:r>
              <a:rPr lang="en-US" sz="3200" dirty="0" smtClean="0">
                <a:solidFill>
                  <a:schemeClr val="tx1"/>
                </a:solidFill>
              </a:rPr>
              <a:t>Select the best response to </a:t>
            </a:r>
          </a:p>
          <a:p>
            <a:pPr lvl="1"/>
            <a:r>
              <a:rPr lang="en-US" sz="3200" dirty="0" smtClean="0">
                <a:solidFill>
                  <a:schemeClr val="tx1"/>
                </a:solidFill>
              </a:rPr>
              <a:t>Managed </a:t>
            </a:r>
            <a:r>
              <a:rPr lang="en-US" sz="3200" dirty="0">
                <a:solidFill>
                  <a:schemeClr val="tx1"/>
                </a:solidFill>
              </a:rPr>
              <a:t>and directed the daily activities of seven (7) </a:t>
            </a:r>
            <a:r>
              <a:rPr lang="en-US" sz="3200" dirty="0" smtClean="0">
                <a:solidFill>
                  <a:schemeClr val="tx1"/>
                </a:solidFill>
              </a:rPr>
              <a:t>mechanics versus Supervised Personnel</a:t>
            </a:r>
            <a:endParaRPr lang="en-US" sz="3000" dirty="0">
              <a:solidFill>
                <a:schemeClr val="tx1"/>
              </a:solidFill>
            </a:endParaRPr>
          </a:p>
        </p:txBody>
      </p:sp>
    </p:spTree>
    <p:extLst>
      <p:ext uri="{BB962C8B-B14F-4D97-AF65-F5344CB8AC3E}">
        <p14:creationId xmlns:p14="http://schemas.microsoft.com/office/powerpoint/2010/main" val="37212350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2151</TotalTime>
  <Words>107</Words>
  <Application>Microsoft Office PowerPoint</Application>
  <PresentationFormat>On-screen Show (4:3)</PresentationFormat>
  <Paragraphs>60</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Century Gothic</vt:lpstr>
      <vt:lpstr>Wingdings 3</vt:lpstr>
      <vt:lpstr>Wisp</vt:lpstr>
      <vt:lpstr>Running head: COLLABORATION IN THE VIRTUAL CLASSROOM</vt:lpstr>
      <vt:lpstr>Questions</vt:lpstr>
      <vt:lpstr>Questions</vt:lpstr>
      <vt:lpstr>Question’s</vt:lpstr>
      <vt:lpstr>Question’s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head: UNDERSTANDING LEARNING</dc:title>
  <dc:creator>Devlin</dc:creator>
  <cp:lastModifiedBy>Rox and Ernie Devlin</cp:lastModifiedBy>
  <cp:revision>74</cp:revision>
  <dcterms:created xsi:type="dcterms:W3CDTF">2013-12-22T02:35:39Z</dcterms:created>
  <dcterms:modified xsi:type="dcterms:W3CDTF">2014-03-28T19:00:21Z</dcterms:modified>
</cp:coreProperties>
</file>